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7" r:id="rId3"/>
    <p:sldId id="258" r:id="rId4"/>
    <p:sldId id="264" r:id="rId5"/>
    <p:sldId id="271" r:id="rId6"/>
    <p:sldId id="272" r:id="rId7"/>
    <p:sldId id="273" r:id="rId8"/>
    <p:sldId id="274" r:id="rId9"/>
    <p:sldId id="259" r:id="rId10"/>
    <p:sldId id="260" r:id="rId11"/>
    <p:sldId id="265" r:id="rId12"/>
    <p:sldId id="270" r:id="rId13"/>
    <p:sldId id="266" r:id="rId14"/>
    <p:sldId id="267" r:id="rId15"/>
    <p:sldId id="268" r:id="rId16"/>
    <p:sldId id="269"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90" r:id="rId32"/>
    <p:sldId id="301" r:id="rId33"/>
    <p:sldId id="302" r:id="rId34"/>
    <p:sldId id="303" r:id="rId35"/>
    <p:sldId id="304" r:id="rId36"/>
    <p:sldId id="305" r:id="rId37"/>
    <p:sldId id="291" r:id="rId38"/>
    <p:sldId id="292" r:id="rId39"/>
    <p:sldId id="293" r:id="rId40"/>
    <p:sldId id="296" r:id="rId41"/>
    <p:sldId id="297" r:id="rId42"/>
    <p:sldId id="298" r:id="rId43"/>
    <p:sldId id="299" r:id="rId44"/>
    <p:sldId id="300" r:id="rId45"/>
    <p:sldId id="294" r:id="rId46"/>
    <p:sldId id="295" r:id="rId47"/>
    <p:sldId id="28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82" autoAdjust="0"/>
    <p:restoredTop sz="92114" autoAdjust="0"/>
  </p:normalViewPr>
  <p:slideViewPr>
    <p:cSldViewPr snapToGrid="0">
      <p:cViewPr varScale="1">
        <p:scale>
          <a:sx n="78" d="100"/>
          <a:sy n="78" d="100"/>
        </p:scale>
        <p:origin x="62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0F5BE-0233-4FED-A5C0-953D9970CD10}" type="datetimeFigureOut">
              <a:rPr lang="en-US" smtClean="0"/>
              <a:t>31-Jul-18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8A6EA-53B9-436B-9A52-5AF69E8D12D9}" type="slidenum">
              <a:rPr lang="en-US" smtClean="0"/>
              <a:t>‹#›</a:t>
            </a:fld>
            <a:endParaRPr lang="en-US"/>
          </a:p>
        </p:txBody>
      </p:sp>
    </p:spTree>
    <p:extLst>
      <p:ext uri="{BB962C8B-B14F-4D97-AF65-F5344CB8AC3E}">
        <p14:creationId xmlns:p14="http://schemas.microsoft.com/office/powerpoint/2010/main" val="221354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developer.android.com/reference/android/widget/SpinnerAdapter.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developer.android.com/reference/android/app/Fragment.html" TargetMode="External"/><Relationship Id="rId4" Type="http://schemas.openxmlformats.org/officeDocument/2006/relationships/hyperlink" Target="http://developer.android.com/reference/android/app/Activity.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smtClean="0">
                <a:ln>
                  <a:noFill/>
                </a:ln>
                <a:solidFill>
                  <a:schemeClr val="tx1"/>
                </a:solidFill>
                <a:effectLst/>
                <a:latin typeface="Roboto"/>
              </a:rPr>
              <a:t>To populate the spinner with a list of choices, you then need to specify a </a:t>
            </a:r>
            <a:r>
              <a:rPr kumimoji="0" lang="en-US" altLang="en-US" sz="1100" b="0" i="0" u="none" strike="noStrike" cap="none" normalizeH="0" baseline="0" dirty="0" err="1" smtClean="0">
                <a:ln>
                  <a:noFill/>
                </a:ln>
                <a:solidFill>
                  <a:srgbClr val="039BE5"/>
                </a:solidFill>
                <a:effectLst/>
                <a:latin typeface="Consolas" panose="020B0609020204030204" pitchFamily="49" charset="0"/>
                <a:hlinkClick r:id="rId3"/>
              </a:rPr>
              <a:t>SpinnerAdapter</a:t>
            </a:r>
            <a:r>
              <a:rPr kumimoji="0" lang="en-US" altLang="en-US" sz="1200" b="0" i="0" u="none" strike="noStrike" cap="none" normalizeH="0" baseline="0" dirty="0" smtClean="0">
                <a:ln>
                  <a:noFill/>
                </a:ln>
                <a:solidFill>
                  <a:schemeClr val="tx1"/>
                </a:solidFill>
                <a:effectLst/>
                <a:latin typeface="Roboto"/>
              </a:rPr>
              <a:t> in your </a:t>
            </a:r>
            <a:r>
              <a:rPr kumimoji="0" lang="en-US" altLang="en-US" sz="1100" b="0" i="0" u="none" strike="noStrike" cap="none" normalizeH="0" baseline="0" dirty="0" smtClean="0">
                <a:ln>
                  <a:noFill/>
                </a:ln>
                <a:solidFill>
                  <a:srgbClr val="039BE5"/>
                </a:solidFill>
                <a:effectLst/>
                <a:latin typeface="Consolas" panose="020B0609020204030204" pitchFamily="49" charset="0"/>
                <a:hlinkClick r:id="rId4"/>
              </a:rPr>
              <a:t>Activity</a:t>
            </a:r>
            <a:r>
              <a:rPr kumimoji="0" lang="en-US" altLang="en-US" sz="1200" b="0" i="0" u="none" strike="noStrike" cap="none" normalizeH="0" baseline="0" dirty="0" smtClean="0">
                <a:ln>
                  <a:noFill/>
                </a:ln>
                <a:solidFill>
                  <a:schemeClr val="tx1"/>
                </a:solidFill>
                <a:effectLst/>
                <a:latin typeface="Roboto"/>
              </a:rPr>
              <a:t> or </a:t>
            </a:r>
            <a:r>
              <a:rPr kumimoji="0" lang="en-US" altLang="en-US" sz="1100" b="0" i="0" u="none" strike="noStrike" cap="none" normalizeH="0" baseline="0" dirty="0" smtClean="0">
                <a:ln>
                  <a:noFill/>
                </a:ln>
                <a:solidFill>
                  <a:srgbClr val="039BE5"/>
                </a:solidFill>
                <a:effectLst/>
                <a:latin typeface="Consolas" panose="020B0609020204030204" pitchFamily="49" charset="0"/>
                <a:hlinkClick r:id="rId5"/>
              </a:rPr>
              <a:t>Fragment</a:t>
            </a:r>
            <a:r>
              <a:rPr kumimoji="0" lang="en-US" altLang="en-US" sz="1200" b="0" i="0" u="none" strike="noStrike" cap="none" normalizeH="0" baseline="0" dirty="0" smtClean="0">
                <a:ln>
                  <a:noFill/>
                </a:ln>
                <a:solidFill>
                  <a:schemeClr val="tx1"/>
                </a:solidFill>
                <a:effectLst/>
                <a:latin typeface="Roboto"/>
              </a:rPr>
              <a:t> source code.</a:t>
            </a:r>
            <a:r>
              <a:rPr kumimoji="0" lang="en-US" altLang="en-US" sz="1600" b="0" i="0" u="none" strike="noStrike" cap="none" normalizeH="0" baseline="0" dirty="0" smtClean="0">
                <a:ln>
                  <a:noFill/>
                </a:ln>
                <a:solidFill>
                  <a:schemeClr val="tx1"/>
                </a:solidFill>
                <a:effectLst/>
              </a:rPr>
              <a:t> </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2C48A6EA-53B9-436B-9A52-5AF69E8D12D9}" type="slidenum">
              <a:rPr lang="en-US" smtClean="0"/>
              <a:t>27</a:t>
            </a:fld>
            <a:endParaRPr lang="en-US"/>
          </a:p>
        </p:txBody>
      </p:sp>
    </p:spTree>
    <p:extLst>
      <p:ext uri="{BB962C8B-B14F-4D97-AF65-F5344CB8AC3E}">
        <p14:creationId xmlns:p14="http://schemas.microsoft.com/office/powerpoint/2010/main" val="376451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31-Jul-18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31-Jul-18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31-Jul-18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31-Jul-18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31-Jul-18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31-Jul-18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31-Jul-18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31-Jul-18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31-Jul-18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31-Jul-18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31-Jul-18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31-Jul-18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31-Jul-18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31-Jul-18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31-Jul-18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31-Jul-18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31-Jul-18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31-Jul-18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tutorialspoint.com/android/android_list_view.ht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developer.android.com/guide/topics/ui/layout/listview.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developer.android.com/guide/topics/ui/controls/button.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hyperlink" Target="http://developer.android.com/guide/topics/ui/controls/spinner.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developer.android.com/guide/topics/ui/controls/picker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developer.android.com/reference/android/app/Activity.html#onCreate(android.os.Bundl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developer.android.com/reference/android/widget/RelativeLayout.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Android basics</a:t>
            </a:r>
            <a:endParaRPr lang="en-GB" dirty="0"/>
          </a:p>
        </p:txBody>
      </p:sp>
      <p:sp>
        <p:nvSpPr>
          <p:cNvPr id="3" name="Subtitle 2"/>
          <p:cNvSpPr>
            <a:spLocks noGrp="1"/>
          </p:cNvSpPr>
          <p:nvPr>
            <p:ph type="subTitle" idx="1"/>
          </p:nvPr>
        </p:nvSpPr>
        <p:spPr/>
        <p:txBody>
          <a:bodyPr/>
          <a:lstStyle/>
          <a:p>
            <a:r>
              <a:rPr lang="en-US" dirty="0"/>
              <a:t>J M GITHEKO</a:t>
            </a:r>
            <a:endParaRPr lang="en-GB" dirty="0"/>
          </a:p>
        </p:txBody>
      </p:sp>
    </p:spTree>
    <p:extLst>
      <p:ext uri="{BB962C8B-B14F-4D97-AF65-F5344CB8AC3E}">
        <p14:creationId xmlns:p14="http://schemas.microsoft.com/office/powerpoint/2010/main" val="3271136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9017" y="833037"/>
            <a:ext cx="10436998" cy="1293028"/>
          </a:xfrm>
        </p:spPr>
        <p:txBody>
          <a:bodyPr/>
          <a:lstStyle/>
          <a:p>
            <a:pPr algn="l"/>
            <a:r>
              <a:rPr lang="en-US" dirty="0"/>
              <a:t>Layouts: Try to be simple and elegant </a:t>
            </a:r>
            <a:endParaRPr lang="en-GB" dirty="0"/>
          </a:p>
        </p:txBody>
      </p:sp>
      <p:pic>
        <p:nvPicPr>
          <p:cNvPr id="4" name="Picture 3"/>
          <p:cNvPicPr>
            <a:picLocks noChangeAspect="1"/>
          </p:cNvPicPr>
          <p:nvPr/>
        </p:nvPicPr>
        <p:blipFill>
          <a:blip r:embed="rId2"/>
          <a:stretch>
            <a:fillRect/>
          </a:stretch>
        </p:blipFill>
        <p:spPr>
          <a:xfrm>
            <a:off x="7076078" y="2590729"/>
            <a:ext cx="4572002" cy="2505957"/>
          </a:xfrm>
          <a:prstGeom prst="rect">
            <a:avLst/>
          </a:prstGeom>
        </p:spPr>
      </p:pic>
      <p:pic>
        <p:nvPicPr>
          <p:cNvPr id="5" name="Picture 4"/>
          <p:cNvPicPr>
            <a:picLocks noChangeAspect="1"/>
          </p:cNvPicPr>
          <p:nvPr/>
        </p:nvPicPr>
        <p:blipFill>
          <a:blip r:embed="rId3"/>
          <a:stretch>
            <a:fillRect/>
          </a:stretch>
        </p:blipFill>
        <p:spPr>
          <a:xfrm>
            <a:off x="206252" y="2590729"/>
            <a:ext cx="3686784" cy="2505957"/>
          </a:xfrm>
          <a:prstGeom prst="rect">
            <a:avLst/>
          </a:prstGeom>
        </p:spPr>
      </p:pic>
      <p:pic>
        <p:nvPicPr>
          <p:cNvPr id="4098" name="Picture 2" descr="http://image.shutterstock.com/z/stock-photo-masonry-stone-wall-rock-construction-pattern-texture-background-59479162.jpg"/>
          <p:cNvPicPr>
            <a:picLocks noChangeAspect="1" noChangeArrowheads="1"/>
          </p:cNvPicPr>
          <p:nvPr/>
        </p:nvPicPr>
        <p:blipFill rotWithShape="1">
          <a:blip r:embed="rId4">
            <a:extLst>
              <a:ext uri="{28A0092B-C50C-407E-A947-70E740481C1C}">
                <a14:useLocalDpi xmlns:a14="http://schemas.microsoft.com/office/drawing/2010/main" val="0"/>
              </a:ext>
            </a:extLst>
          </a:blip>
          <a:srcRect r="22860" b="18842"/>
          <a:stretch/>
        </p:blipFill>
        <p:spPr bwMode="auto">
          <a:xfrm>
            <a:off x="3893036" y="2590729"/>
            <a:ext cx="3206714" cy="250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904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Declaring layouts</a:t>
            </a:r>
            <a:endParaRPr lang="en-GB" dirty="0"/>
          </a:p>
        </p:txBody>
      </p:sp>
      <p:sp>
        <p:nvSpPr>
          <p:cNvPr id="3" name="Content Placeholder 2"/>
          <p:cNvSpPr>
            <a:spLocks noGrp="1"/>
          </p:cNvSpPr>
          <p:nvPr>
            <p:ph idx="1"/>
          </p:nvPr>
        </p:nvSpPr>
        <p:spPr/>
        <p:txBody>
          <a:bodyPr/>
          <a:lstStyle/>
          <a:p>
            <a:r>
              <a:rPr lang="en-US" dirty="0"/>
              <a:t>XML use is recommended due to its simplicity and easy visualization of the design</a:t>
            </a:r>
          </a:p>
          <a:p>
            <a:r>
              <a:rPr lang="en-US" dirty="0"/>
              <a:t>You can create layouts in code but difficult to debug</a:t>
            </a:r>
          </a:p>
          <a:p>
            <a:r>
              <a:rPr lang="en-US" dirty="0"/>
              <a:t>XML allows you to create layouts customization for different orientations (landscape, portrait)</a:t>
            </a:r>
          </a:p>
          <a:p>
            <a:r>
              <a:rPr lang="en-US" dirty="0"/>
              <a:t>XML allows you to create Internationalized layouts (different languages, same app)</a:t>
            </a:r>
            <a:endParaRPr lang="en-GB" dirty="0"/>
          </a:p>
        </p:txBody>
      </p:sp>
    </p:spTree>
    <p:extLst>
      <p:ext uri="{BB962C8B-B14F-4D97-AF65-F5344CB8AC3E}">
        <p14:creationId xmlns:p14="http://schemas.microsoft.com/office/powerpoint/2010/main" val="144384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layout</a:t>
            </a:r>
            <a:endParaRPr lang="en-GB" dirty="0"/>
          </a:p>
        </p:txBody>
      </p:sp>
      <p:sp>
        <p:nvSpPr>
          <p:cNvPr id="3" name="Content Placeholder 2"/>
          <p:cNvSpPr>
            <a:spLocks noGrp="1"/>
          </p:cNvSpPr>
          <p:nvPr>
            <p:ph idx="1"/>
          </p:nvPr>
        </p:nvSpPr>
        <p:spPr/>
        <p:txBody>
          <a:bodyPr/>
          <a:lstStyle/>
          <a:p>
            <a:r>
              <a:rPr lang="en-US" dirty="0"/>
              <a:t>Vertical Alignment</a:t>
            </a:r>
          </a:p>
          <a:p>
            <a:r>
              <a:rPr lang="en-US" dirty="0"/>
              <a:t>Horizontal Alignment</a:t>
            </a:r>
          </a:p>
          <a:p>
            <a:r>
              <a:rPr lang="en-US" dirty="0"/>
              <a:t>Similar to same layout in App Inventor</a:t>
            </a:r>
            <a:endParaRPr lang="en-GB" dirty="0"/>
          </a:p>
        </p:txBody>
      </p:sp>
    </p:spTree>
    <p:extLst>
      <p:ext uri="{BB962C8B-B14F-4D97-AF65-F5344CB8AC3E}">
        <p14:creationId xmlns:p14="http://schemas.microsoft.com/office/powerpoint/2010/main" val="309694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layout example</a:t>
            </a:r>
            <a:endParaRPr lang="en-GB" dirty="0"/>
          </a:p>
        </p:txBody>
      </p:sp>
      <p:sp>
        <p:nvSpPr>
          <p:cNvPr id="4" name="Rectangle 1"/>
          <p:cNvSpPr>
            <a:spLocks noGrp="1" noChangeArrowheads="1"/>
          </p:cNvSpPr>
          <p:nvPr>
            <p:ph idx="1"/>
          </p:nvPr>
        </p:nvSpPr>
        <p:spPr bwMode="auto">
          <a:xfrm>
            <a:off x="685800" y="2110564"/>
            <a:ext cx="9117881" cy="419212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666600"/>
                </a:solidFill>
                <a:effectLst/>
                <a:latin typeface="Consolas" panose="020B0609020204030204" pitchFamily="49" charset="0"/>
              </a:rPr>
              <a:t>&lt;?</a:t>
            </a:r>
            <a:r>
              <a:rPr kumimoji="0" lang="en-US" altLang="en-US" sz="1800" b="0" i="0" u="none" strike="noStrike" cap="none" normalizeH="0" baseline="0" dirty="0">
                <a:ln>
                  <a:noFill/>
                </a:ln>
                <a:solidFill>
                  <a:srgbClr val="000000"/>
                </a:solidFill>
                <a:effectLst/>
                <a:latin typeface="Consolas" panose="020B0609020204030204" pitchFamily="49" charset="0"/>
              </a:rPr>
              <a:t>xml version</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"1.0"</a:t>
            </a:r>
            <a:r>
              <a:rPr kumimoji="0" lang="en-US" altLang="en-US" sz="1800" b="0" i="0" u="none" strike="noStrike" cap="none" normalizeH="0" baseline="0" dirty="0">
                <a:ln>
                  <a:noFill/>
                </a:ln>
                <a:solidFill>
                  <a:srgbClr val="000000"/>
                </a:solidFill>
                <a:effectLst/>
                <a:latin typeface="Consolas" panose="020B0609020204030204" pitchFamily="49" charset="0"/>
              </a:rPr>
              <a:t> encoding</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"utf-8"</a:t>
            </a:r>
            <a:r>
              <a:rPr kumimoji="0" lang="en-US" altLang="en-US" sz="1800" b="0" i="0" u="none" strike="noStrike" cap="none" normalizeH="0" baseline="0" dirty="0">
                <a:ln>
                  <a:noFill/>
                </a:ln>
                <a:solidFill>
                  <a:srgbClr val="666600"/>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88"/>
                </a:solidFill>
                <a:effectLst/>
                <a:latin typeface="Consolas" panose="020B0609020204030204" pitchFamily="49" charset="0"/>
              </a:rPr>
              <a:t>&lt;</a:t>
            </a:r>
            <a:r>
              <a:rPr kumimoji="0" lang="en-US" altLang="en-US" sz="1800" b="0" i="0" u="none" strike="noStrike" cap="none" normalizeH="0" baseline="0" dirty="0" err="1">
                <a:ln>
                  <a:noFill/>
                </a:ln>
                <a:solidFill>
                  <a:srgbClr val="000088"/>
                </a:solidFill>
                <a:effectLst/>
                <a:latin typeface="Consolas" panose="020B0609020204030204" pitchFamily="49" charset="0"/>
              </a:rPr>
              <a:t>LinearLayout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xmlns:android</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"http://schemas.android.com/</a:t>
            </a:r>
            <a:r>
              <a:rPr kumimoji="0" lang="en-US" altLang="en-US" sz="1800" b="0" i="0" u="none" strike="noStrike" cap="none" normalizeH="0" baseline="0" dirty="0" err="1">
                <a:ln>
                  <a:noFill/>
                </a:ln>
                <a:solidFill>
                  <a:srgbClr val="880000"/>
                </a:solidFill>
                <a:effectLst/>
                <a:latin typeface="Consolas" panose="020B0609020204030204" pitchFamily="49" charset="0"/>
              </a:rPr>
              <a:t>apk</a:t>
            </a:r>
            <a:r>
              <a:rPr kumimoji="0" lang="en-US" altLang="en-US" sz="1800" b="0" i="0" u="none" strike="noStrike" cap="none" normalizeH="0" baseline="0" dirty="0">
                <a:ln>
                  <a:noFill/>
                </a:ln>
                <a:solidFill>
                  <a:srgbClr val="880000"/>
                </a:solidFill>
                <a:effectLst/>
                <a:latin typeface="Consolas" panose="020B0609020204030204" pitchFamily="49" charset="0"/>
              </a:rPr>
              <a:t>/res/android"</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match_parent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match_parent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1" i="0" u="none" strike="noStrike" cap="none" normalizeH="0" baseline="0" dirty="0" err="1">
                <a:ln>
                  <a:noFill/>
                </a:ln>
                <a:solidFill>
                  <a:srgbClr val="882288"/>
                </a:solidFill>
                <a:effectLst>
                  <a:outerShdw blurRad="38100" dist="38100" dir="2700000" algn="tl">
                    <a:srgbClr val="000000">
                      <a:alpha val="43137"/>
                    </a:srgbClr>
                  </a:outerShdw>
                </a:effectLst>
                <a:latin typeface="Consolas" panose="020B0609020204030204" pitchFamily="49" charset="0"/>
              </a:rPr>
              <a:t>android:orientation</a:t>
            </a:r>
            <a:r>
              <a:rPr kumimoji="0" lang="en-US" altLang="en-US" sz="1800" b="1" i="0" u="none" strike="noStrike" cap="none" normalizeH="0" baseline="0" dirty="0">
                <a:ln>
                  <a:noFill/>
                </a:ln>
                <a:solidFill>
                  <a:srgbClr val="666600"/>
                </a:solidFill>
                <a:effectLst>
                  <a:outerShdw blurRad="38100" dist="38100" dir="2700000" algn="tl">
                    <a:srgbClr val="000000">
                      <a:alpha val="43137"/>
                    </a:srgbClr>
                  </a:outerShdw>
                </a:effectLst>
                <a:latin typeface="Consolas" panose="020B0609020204030204" pitchFamily="49" charset="0"/>
              </a:rPr>
              <a:t>=</a:t>
            </a:r>
            <a:r>
              <a:rPr kumimoji="0" lang="en-US" altLang="en-US" sz="1800" b="1" i="0" u="none" strike="noStrike" cap="none" normalizeH="0" baseline="0" dirty="0">
                <a:ln>
                  <a:noFill/>
                </a:ln>
                <a:solidFill>
                  <a:srgbClr val="880000"/>
                </a:solidFill>
                <a:effectLst>
                  <a:outerShdw blurRad="38100" dist="38100" dir="2700000" algn="tl">
                    <a:srgbClr val="000000">
                      <a:alpha val="43137"/>
                    </a:srgbClr>
                  </a:outerShdw>
                </a:effectLst>
                <a:latin typeface="Consolas" panose="020B0609020204030204" pitchFamily="49" charset="0"/>
              </a:rPr>
              <a:t>"vertical"</a:t>
            </a:r>
            <a:r>
              <a:rPr kumimoji="0" lang="en-US" altLang="en-US" sz="1800" b="1" i="0" u="none" strike="noStrike" cap="none" normalizeH="0" baseline="0" dirty="0">
                <a:ln>
                  <a:noFill/>
                </a:ln>
                <a:solidFill>
                  <a:srgbClr val="000000"/>
                </a:solidFill>
                <a:effectLst>
                  <a:outerShdw blurRad="38100" dist="38100" dir="2700000" algn="tl">
                    <a:srgbClr val="000000">
                      <a:alpha val="43137"/>
                    </a:srgbClr>
                  </a:outerShdw>
                </a:effectLst>
                <a:latin typeface="Consolas" panose="020B0609020204030204" pitchFamily="49" charset="0"/>
              </a:rPr>
              <a:t> </a:t>
            </a:r>
            <a:r>
              <a:rPr kumimoji="0" lang="en-US" altLang="en-US" sz="1800" b="0" i="0" u="none" strike="noStrike" cap="none" normalizeH="0" baseline="0" dirty="0">
                <a:ln>
                  <a:noFill/>
                </a:ln>
                <a:solidFill>
                  <a:srgbClr val="000088"/>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88"/>
                </a:solidFill>
                <a:effectLst/>
                <a:latin typeface="Consolas" panose="020B0609020204030204" pitchFamily="49" charset="0"/>
              </a:rPr>
              <a:t>&lt;</a:t>
            </a:r>
            <a:r>
              <a:rPr kumimoji="0" lang="en-US" altLang="en-US" sz="1800" b="0" i="0" u="none" strike="noStrike" cap="none" normalizeH="0" baseline="0" dirty="0" err="1">
                <a:ln>
                  <a:noFill/>
                </a:ln>
                <a:solidFill>
                  <a:srgbClr val="000088"/>
                </a:solidFill>
                <a:effectLst/>
                <a:latin typeface="Consolas" panose="020B0609020204030204" pitchFamily="49" charset="0"/>
              </a:rPr>
              <a:t>TextView</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android:id</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"@+id/text"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android:text</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"Hello, I am a </a:t>
            </a:r>
            <a:r>
              <a:rPr kumimoji="0" lang="en-US" altLang="en-US" sz="1800" b="0" i="0" u="none" strike="noStrike" cap="none" normalizeH="0" baseline="0" dirty="0" err="1">
                <a:ln>
                  <a:noFill/>
                </a:ln>
                <a:solidFill>
                  <a:srgbClr val="880000"/>
                </a:solidFill>
                <a:effectLst/>
                <a:latin typeface="Consolas" panose="020B0609020204030204" pitchFamily="49" charset="0"/>
              </a:rPr>
              <a:t>TextView</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88"/>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88"/>
                </a:solidFill>
                <a:effectLst/>
                <a:latin typeface="Consolas" panose="020B0609020204030204" pitchFamily="49" charset="0"/>
              </a:rPr>
              <a:t>&lt;Button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android:id</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"@+id/button"</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android:text</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"Hello, I am a Button"</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88"/>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88"/>
                </a:solidFill>
                <a:effectLst/>
                <a:latin typeface="Consolas" panose="020B0609020204030204" pitchFamily="49" charset="0"/>
              </a:rPr>
              <a:t>&lt;/</a:t>
            </a:r>
            <a:r>
              <a:rPr kumimoji="0" lang="en-US" altLang="en-US" sz="1800" b="0" i="0" u="none" strike="noStrike" cap="none" normalizeH="0" baseline="0" dirty="0" err="1">
                <a:ln>
                  <a:noFill/>
                </a:ln>
                <a:solidFill>
                  <a:srgbClr val="000088"/>
                </a:solidFill>
                <a:effectLst/>
                <a:latin typeface="Consolas" panose="020B0609020204030204" pitchFamily="49" charset="0"/>
              </a:rPr>
              <a:t>LinearLayout</a:t>
            </a:r>
            <a:r>
              <a:rPr kumimoji="0" lang="en-US" altLang="en-US" sz="1800" b="0" i="0" u="none" strike="noStrike" cap="none" normalizeH="0" baseline="0" dirty="0">
                <a:ln>
                  <a:noFill/>
                </a:ln>
                <a:solidFill>
                  <a:srgbClr val="000088"/>
                </a:solidFill>
                <a:effectLst/>
                <a:latin typeface="Consolas" panose="020B0609020204030204" pitchFamily="49" charset="0"/>
              </a:rPr>
              <a:t>&gt;</a:t>
            </a:r>
            <a:r>
              <a:rPr kumimoji="0" lang="en-US" altLang="en-US" sz="28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0915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0" y="-42557"/>
            <a:ext cx="7585023" cy="6900557"/>
          </a:xfrm>
          <a:prstGeom prst="rect">
            <a:avLst/>
          </a:prstGeom>
          <a:solidFill>
            <a:schemeClr val="accent6">
              <a:lumMod val="20000"/>
              <a:lumOff val="80000"/>
            </a:schemeClr>
          </a:solidFill>
          <a:ln>
            <a:noFill/>
          </a:ln>
          <a:effectLst/>
        </p:spPr>
        <p:txBody>
          <a:bodyPr vert="horz" wrap="squar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66600"/>
                </a:solidFill>
                <a:effectLst/>
                <a:latin typeface="Consolas" panose="020B0609020204030204" pitchFamily="49" charset="0"/>
              </a:rPr>
              <a:t>&lt;?</a:t>
            </a:r>
            <a:r>
              <a:rPr kumimoji="0" lang="en-US" altLang="en-US" sz="1400" b="0" i="0" u="none" strike="noStrike" cap="none" normalizeH="0" baseline="0" dirty="0">
                <a:ln>
                  <a:noFill/>
                </a:ln>
                <a:solidFill>
                  <a:srgbClr val="000000"/>
                </a:solidFill>
                <a:effectLst/>
                <a:latin typeface="Consolas" panose="020B0609020204030204" pitchFamily="49" charset="0"/>
              </a:rPr>
              <a:t>xml version</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"1.0"</a:t>
            </a:r>
            <a:r>
              <a:rPr kumimoji="0" lang="en-US" altLang="en-US" sz="1400" b="0" i="0" u="none" strike="noStrike" cap="none" normalizeH="0" baseline="0" dirty="0">
                <a:ln>
                  <a:noFill/>
                </a:ln>
                <a:solidFill>
                  <a:srgbClr val="000000"/>
                </a:solidFill>
                <a:effectLst/>
                <a:latin typeface="Consolas" panose="020B0609020204030204" pitchFamily="49" charset="0"/>
              </a:rPr>
              <a:t> encoding</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"utf-8"</a:t>
            </a:r>
            <a:r>
              <a:rPr kumimoji="0" lang="en-US" altLang="en-US" sz="1400" b="0" i="0" u="none" strike="noStrike" cap="none" normalizeH="0" baseline="0" dirty="0">
                <a:ln>
                  <a:noFill/>
                </a:ln>
                <a:solidFill>
                  <a:srgbClr val="666600"/>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88"/>
                </a:solidFill>
                <a:effectLst/>
                <a:latin typeface="Consolas" panose="020B0609020204030204" pitchFamily="49" charset="0"/>
              </a:rPr>
              <a:t>&lt;</a:t>
            </a:r>
            <a:r>
              <a:rPr kumimoji="0" lang="en-US" altLang="en-US" sz="1400" b="0" i="0" u="none" strike="noStrike" cap="none" normalizeH="0" baseline="0" dirty="0" err="1">
                <a:ln>
                  <a:noFill/>
                </a:ln>
                <a:solidFill>
                  <a:srgbClr val="000088"/>
                </a:solidFill>
                <a:effectLst/>
                <a:latin typeface="Consolas" panose="020B0609020204030204" pitchFamily="49" charset="0"/>
              </a:rPr>
              <a:t>RelativeLayout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xmlns:android</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"http://schemas.android.com/</a:t>
            </a:r>
            <a:r>
              <a:rPr kumimoji="0" lang="en-US" altLang="en-US" sz="1400" b="0" i="0" u="none" strike="noStrike" cap="none" normalizeH="0" baseline="0" dirty="0" err="1">
                <a:ln>
                  <a:noFill/>
                </a:ln>
                <a:solidFill>
                  <a:srgbClr val="880000"/>
                </a:solidFill>
                <a:effectLst/>
                <a:latin typeface="Consolas" panose="020B0609020204030204" pitchFamily="49" charset="0"/>
              </a:rPr>
              <a:t>apk</a:t>
            </a:r>
            <a:r>
              <a:rPr kumimoji="0" lang="en-US" altLang="en-US" sz="1400" b="0" i="0" u="none" strike="noStrike" cap="none" normalizeH="0" baseline="0" dirty="0">
                <a:ln>
                  <a:noFill/>
                </a:ln>
                <a:solidFill>
                  <a:srgbClr val="880000"/>
                </a:solidFill>
                <a:effectLst/>
                <a:latin typeface="Consolas" panose="020B0609020204030204" pitchFamily="49" charset="0"/>
              </a:rPr>
              <a:t>/res/android"</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err="1">
                <a:ln>
                  <a:noFill/>
                </a:ln>
                <a:solidFill>
                  <a:srgbClr val="880000"/>
                </a:solidFill>
                <a:effectLst/>
                <a:latin typeface="Consolas" panose="020B0609020204030204" pitchFamily="49" charset="0"/>
              </a:rPr>
              <a:t>match_parent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err="1">
                <a:ln>
                  <a:noFill/>
                </a:ln>
                <a:solidFill>
                  <a:srgbClr val="880000"/>
                </a:solidFill>
                <a:effectLst/>
                <a:latin typeface="Consolas" panose="020B0609020204030204" pitchFamily="49" charset="0"/>
              </a:rPr>
              <a:t>match_parent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android:paddingLeft</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"16dp"</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android:paddingRight</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"16dp"</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8"/>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8"/>
                </a:solidFill>
                <a:effectLst/>
                <a:latin typeface="Consolas" panose="020B0609020204030204" pitchFamily="49" charset="0"/>
              </a:rPr>
              <a:t>&lt;</a:t>
            </a:r>
            <a:r>
              <a:rPr kumimoji="0" lang="en-US" altLang="en-US" sz="1400" b="0" i="0" u="none" strike="noStrike" cap="none" normalizeH="0" baseline="0" dirty="0" err="1">
                <a:ln>
                  <a:noFill/>
                </a:ln>
                <a:solidFill>
                  <a:srgbClr val="000088"/>
                </a:solidFill>
                <a:effectLst/>
                <a:latin typeface="Consolas" panose="020B0609020204030204" pitchFamily="49" charset="0"/>
              </a:rPr>
              <a:t>EditText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android:id</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"@+id/name"</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err="1">
                <a:ln>
                  <a:noFill/>
                </a:ln>
                <a:solidFill>
                  <a:srgbClr val="880000"/>
                </a:solidFill>
                <a:effectLst/>
                <a:latin typeface="Consolas" panose="020B0609020204030204" pitchFamily="49" charset="0"/>
              </a:rPr>
              <a:t>match_parent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android:hint</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"@string/reminder"</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8"/>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8"/>
                </a:solidFill>
                <a:effectLst/>
                <a:latin typeface="Consolas" panose="020B0609020204030204" pitchFamily="49" charset="0"/>
              </a:rPr>
              <a:t>&lt;Spinner</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android:id</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"@+id/dates"</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"0dp"</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err="1">
                <a:ln>
                  <a:noFill/>
                </a:ln>
                <a:solidFill>
                  <a:srgbClr val="882288"/>
                </a:solidFill>
                <a:effectLst/>
                <a:latin typeface="Consolas" panose="020B0609020204030204" pitchFamily="49" charset="0"/>
              </a:rPr>
              <a:t>android:layout_below</a:t>
            </a:r>
            <a:r>
              <a:rPr kumimoji="0" lang="en-US" altLang="en-US" sz="1400" b="1" i="0" u="none" strike="noStrike" cap="none" normalizeH="0" baseline="0" dirty="0">
                <a:ln>
                  <a:noFill/>
                </a:ln>
                <a:solidFill>
                  <a:srgbClr val="666600"/>
                </a:solidFill>
                <a:effectLst/>
                <a:latin typeface="Consolas" panose="020B0609020204030204" pitchFamily="49" charset="0"/>
              </a:rPr>
              <a:t>=</a:t>
            </a:r>
            <a:r>
              <a:rPr kumimoji="0" lang="en-US" altLang="en-US" sz="1400" b="1" i="0" u="none" strike="noStrike" cap="none" normalizeH="0" baseline="0" dirty="0">
                <a:ln>
                  <a:noFill/>
                </a:ln>
                <a:solidFill>
                  <a:srgbClr val="880000"/>
                </a:solidFill>
                <a:effectLst/>
                <a:latin typeface="Consolas" panose="020B0609020204030204" pitchFamily="49" charset="0"/>
              </a:rPr>
              <a:t>"@id/name"</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err="1">
                <a:ln>
                  <a:noFill/>
                </a:ln>
                <a:solidFill>
                  <a:srgbClr val="882288"/>
                </a:solidFill>
                <a:effectLst/>
                <a:latin typeface="Consolas" panose="020B0609020204030204" pitchFamily="49" charset="0"/>
              </a:rPr>
              <a:t>android:layout_alignParentLeft</a:t>
            </a:r>
            <a:r>
              <a:rPr kumimoji="0" lang="en-US" altLang="en-US" sz="1400" b="1" i="0" u="none" strike="noStrike" cap="none" normalizeH="0" baseline="0" dirty="0">
                <a:ln>
                  <a:noFill/>
                </a:ln>
                <a:solidFill>
                  <a:srgbClr val="666600"/>
                </a:solidFill>
                <a:effectLst/>
                <a:latin typeface="Consolas" panose="020B0609020204030204" pitchFamily="49" charset="0"/>
              </a:rPr>
              <a:t>=</a:t>
            </a:r>
            <a:r>
              <a:rPr kumimoji="0" lang="en-US" altLang="en-US" sz="1400" b="1" i="0" u="none" strike="noStrike" cap="none" normalizeH="0" baseline="0" dirty="0">
                <a:ln>
                  <a:noFill/>
                </a:ln>
                <a:solidFill>
                  <a:srgbClr val="880000"/>
                </a:solidFill>
                <a:effectLst/>
                <a:latin typeface="Consolas" panose="020B0609020204030204" pitchFamily="49" charset="0"/>
              </a:rPr>
              <a:t>"true"</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err="1">
                <a:ln>
                  <a:noFill/>
                </a:ln>
                <a:solidFill>
                  <a:srgbClr val="882288"/>
                </a:solidFill>
                <a:effectLst/>
                <a:latin typeface="Consolas" panose="020B0609020204030204" pitchFamily="49" charset="0"/>
              </a:rPr>
              <a:t>android:layout_toLeftOf</a:t>
            </a:r>
            <a:r>
              <a:rPr kumimoji="0" lang="en-US" altLang="en-US" sz="1400" b="1" i="0" u="none" strike="noStrike" cap="none" normalizeH="0" baseline="0" dirty="0">
                <a:ln>
                  <a:noFill/>
                </a:ln>
                <a:solidFill>
                  <a:srgbClr val="666600"/>
                </a:solidFill>
                <a:effectLst/>
                <a:latin typeface="Consolas" panose="020B0609020204030204" pitchFamily="49" charset="0"/>
              </a:rPr>
              <a:t>=</a:t>
            </a:r>
            <a:r>
              <a:rPr kumimoji="0" lang="en-US" altLang="en-US" sz="1400" b="1" i="0" u="none" strike="noStrike" cap="none" normalizeH="0" baseline="0" dirty="0">
                <a:ln>
                  <a:noFill/>
                </a:ln>
                <a:solidFill>
                  <a:srgbClr val="880000"/>
                </a:solidFill>
                <a:effectLst/>
                <a:latin typeface="Consolas" panose="020B0609020204030204" pitchFamily="49" charset="0"/>
              </a:rPr>
              <a:t>"@+id/times"</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8"/>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8"/>
                </a:solidFill>
                <a:effectLst/>
                <a:latin typeface="Consolas" panose="020B0609020204030204" pitchFamily="49" charset="0"/>
              </a:rPr>
              <a:t>&lt;Spinner</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android:id</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"@id/times"</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"96dp"</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err="1">
                <a:ln>
                  <a:noFill/>
                </a:ln>
                <a:solidFill>
                  <a:srgbClr val="882288"/>
                </a:solidFill>
                <a:effectLst/>
                <a:latin typeface="Consolas" panose="020B0609020204030204" pitchFamily="49" charset="0"/>
              </a:rPr>
              <a:t>android:layout_below</a:t>
            </a:r>
            <a:r>
              <a:rPr kumimoji="0" lang="en-US" altLang="en-US" sz="1400" b="1" i="0" u="none" strike="noStrike" cap="none" normalizeH="0" baseline="0" dirty="0">
                <a:ln>
                  <a:noFill/>
                </a:ln>
                <a:solidFill>
                  <a:srgbClr val="666600"/>
                </a:solidFill>
                <a:effectLst/>
                <a:latin typeface="Consolas" panose="020B0609020204030204" pitchFamily="49" charset="0"/>
              </a:rPr>
              <a:t>=</a:t>
            </a:r>
            <a:r>
              <a:rPr kumimoji="0" lang="en-US" altLang="en-US" sz="1400" b="1" i="0" u="none" strike="noStrike" cap="none" normalizeH="0" baseline="0" dirty="0">
                <a:ln>
                  <a:noFill/>
                </a:ln>
                <a:solidFill>
                  <a:srgbClr val="880000"/>
                </a:solidFill>
                <a:effectLst/>
                <a:latin typeface="Consolas" panose="020B0609020204030204" pitchFamily="49" charset="0"/>
              </a:rPr>
              <a:t>"@id/name"</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err="1">
                <a:ln>
                  <a:noFill/>
                </a:ln>
                <a:solidFill>
                  <a:srgbClr val="882288"/>
                </a:solidFill>
                <a:effectLst/>
                <a:latin typeface="Consolas" panose="020B0609020204030204" pitchFamily="49" charset="0"/>
              </a:rPr>
              <a:t>android:layout_alignParentRight</a:t>
            </a:r>
            <a:r>
              <a:rPr kumimoji="0" lang="en-US" altLang="en-US" sz="1400" b="1" i="0" u="none" strike="noStrike" cap="none" normalizeH="0" baseline="0" dirty="0">
                <a:ln>
                  <a:noFill/>
                </a:ln>
                <a:solidFill>
                  <a:srgbClr val="666600"/>
                </a:solidFill>
                <a:effectLst/>
                <a:latin typeface="Consolas" panose="020B0609020204030204" pitchFamily="49" charset="0"/>
              </a:rPr>
              <a:t>=</a:t>
            </a:r>
            <a:r>
              <a:rPr kumimoji="0" lang="en-US" altLang="en-US" sz="1400" b="1" i="0" u="none" strike="noStrike" cap="none" normalizeH="0" baseline="0" dirty="0">
                <a:ln>
                  <a:noFill/>
                </a:ln>
                <a:solidFill>
                  <a:srgbClr val="880000"/>
                </a:solidFill>
                <a:effectLst/>
                <a:latin typeface="Consolas" panose="020B0609020204030204" pitchFamily="49" charset="0"/>
              </a:rPr>
              <a:t>"true"</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8"/>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8"/>
                </a:solidFill>
                <a:effectLst/>
                <a:latin typeface="Consolas" panose="020B0609020204030204" pitchFamily="49" charset="0"/>
              </a:rPr>
              <a:t>&lt;Button</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"96dp"</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1400" b="0" i="0" u="none" strike="noStrike" cap="none" normalizeH="0" baseline="0" dirty="0">
                <a:ln>
                  <a:noFill/>
                </a:ln>
                <a:solidFill>
                  <a:srgbClr val="880000"/>
                </a:solidFill>
                <a:effectLst/>
                <a:latin typeface="Consolas" panose="020B0609020204030204" pitchFamily="49" charset="0"/>
              </a:rPr>
              <a: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strike="noStrike" cap="none" normalizeH="0" baseline="0" dirty="0" err="1">
                <a:ln>
                  <a:noFill/>
                </a:ln>
                <a:solidFill>
                  <a:srgbClr val="882288"/>
                </a:solidFill>
                <a:effectLst/>
                <a:latin typeface="Consolas" panose="020B0609020204030204" pitchFamily="49" charset="0"/>
              </a:rPr>
              <a:t>android:layout_below</a:t>
            </a:r>
            <a:r>
              <a:rPr kumimoji="0" lang="en-US" altLang="en-US" sz="1400" b="1" i="0" strike="noStrike" cap="none" normalizeH="0" baseline="0" dirty="0">
                <a:ln>
                  <a:noFill/>
                </a:ln>
                <a:solidFill>
                  <a:srgbClr val="666600"/>
                </a:solidFill>
                <a:effectLst/>
                <a:latin typeface="Consolas" panose="020B0609020204030204" pitchFamily="49" charset="0"/>
              </a:rPr>
              <a:t>=</a:t>
            </a:r>
            <a:r>
              <a:rPr kumimoji="0" lang="en-US" altLang="en-US" sz="1400" b="1" i="0" strike="noStrike" cap="none" normalizeH="0" baseline="0" dirty="0">
                <a:ln>
                  <a:noFill/>
                </a:ln>
                <a:solidFill>
                  <a:srgbClr val="880000"/>
                </a:solidFill>
                <a:effectLst/>
                <a:latin typeface="Consolas" panose="020B0609020204030204" pitchFamily="49" charset="0"/>
              </a:rPr>
              <a:t>"@id/times"</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1" i="0" u="none" strike="noStrike" cap="none" normalizeH="0" baseline="0" dirty="0" err="1">
                <a:ln>
                  <a:noFill/>
                </a:ln>
                <a:solidFill>
                  <a:srgbClr val="882288"/>
                </a:solidFill>
                <a:effectLst/>
                <a:latin typeface="Consolas" panose="020B0609020204030204" pitchFamily="49" charset="0"/>
              </a:rPr>
              <a:t>android:layout_alignParentRight</a:t>
            </a:r>
            <a:r>
              <a:rPr kumimoji="0" lang="en-US" altLang="en-US" sz="1400" b="1" i="0" u="none" strike="noStrike" cap="none" normalizeH="0" baseline="0" dirty="0">
                <a:ln>
                  <a:noFill/>
                </a:ln>
                <a:solidFill>
                  <a:srgbClr val="666600"/>
                </a:solidFill>
                <a:effectLst/>
                <a:latin typeface="Consolas" panose="020B0609020204030204" pitchFamily="49" charset="0"/>
              </a:rPr>
              <a:t>=</a:t>
            </a:r>
            <a:r>
              <a:rPr kumimoji="0" lang="en-US" altLang="en-US" sz="1400" b="1" i="0" u="none" strike="noStrike" cap="none" normalizeH="0" baseline="0" dirty="0">
                <a:ln>
                  <a:noFill/>
                </a:ln>
                <a:solidFill>
                  <a:srgbClr val="880000"/>
                </a:solidFill>
                <a:effectLst/>
                <a:latin typeface="Consolas" panose="020B0609020204030204" pitchFamily="49" charset="0"/>
              </a:rPr>
              <a:t>"true"</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882288"/>
                </a:solidFill>
                <a:effectLst/>
                <a:latin typeface="Consolas" panose="020B0609020204030204" pitchFamily="49" charset="0"/>
              </a:rPr>
              <a:t>android:text</a:t>
            </a:r>
            <a:r>
              <a:rPr kumimoji="0" lang="en-US" altLang="en-US" sz="1400" b="0" i="0" u="none" strike="noStrike" cap="none" normalizeH="0" baseline="0" dirty="0">
                <a:ln>
                  <a:noFill/>
                </a:ln>
                <a:solidFill>
                  <a:srgbClr val="666600"/>
                </a:solidFill>
                <a:effectLst/>
                <a:latin typeface="Consolas" panose="020B0609020204030204" pitchFamily="49" charset="0"/>
              </a:rPr>
              <a:t>=</a:t>
            </a:r>
            <a:r>
              <a:rPr kumimoji="0" lang="en-US" altLang="en-US" sz="1400" b="0" i="0" u="none" strike="noStrike" cap="none" normalizeH="0" baseline="0" dirty="0">
                <a:ln>
                  <a:noFill/>
                </a:ln>
                <a:solidFill>
                  <a:srgbClr val="880000"/>
                </a:solidFill>
                <a:effectLst/>
                <a:latin typeface="Consolas" panose="020B0609020204030204" pitchFamily="49" charset="0"/>
              </a:rPr>
              <a:t>"@string/done"</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88"/>
                </a:solidFill>
                <a:effectLst/>
                <a:latin typeface="Consolas" panose="020B0609020204030204" pitchFamily="49" charset="0"/>
              </a:rPr>
              <a:t>/&gt;</a:t>
            </a:r>
            <a:r>
              <a:rPr kumimoji="0" lang="en-US" altLang="en-US" sz="1400" b="0" i="0" u="none" strike="noStrike" cap="none" normalizeH="0" baseline="0" dirty="0">
                <a:ln>
                  <a:noFill/>
                </a:ln>
                <a:solidFill>
                  <a:srgbClr val="000000"/>
                </a:solidFill>
                <a:effectLst/>
                <a:latin typeface="Consolas" panose="020B0609020204030204" pitchFamily="49" charset="0"/>
              </a:rPr>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88"/>
                </a:solidFill>
                <a:effectLst/>
                <a:latin typeface="Consolas" panose="020B0609020204030204" pitchFamily="49" charset="0"/>
              </a:rPr>
              <a:t>&lt;/</a:t>
            </a:r>
            <a:r>
              <a:rPr kumimoji="0" lang="en-US" altLang="en-US" sz="1400" b="0" i="0" u="none" strike="noStrike" cap="none" normalizeH="0" baseline="0" dirty="0" err="1">
                <a:ln>
                  <a:noFill/>
                </a:ln>
                <a:solidFill>
                  <a:srgbClr val="000088"/>
                </a:solidFill>
                <a:effectLst/>
                <a:latin typeface="Consolas" panose="020B0609020204030204" pitchFamily="49" charset="0"/>
              </a:rPr>
              <a:t>RelativeLayout</a:t>
            </a:r>
            <a:r>
              <a:rPr kumimoji="0" lang="en-US" altLang="en-US" sz="1400" b="0" i="0" u="none" strike="noStrike" cap="none" normalizeH="0" baseline="0" dirty="0">
                <a:ln>
                  <a:noFill/>
                </a:ln>
                <a:solidFill>
                  <a:srgbClr val="000088"/>
                </a:solidFill>
                <a:effectLst/>
                <a:latin typeface="Consolas" panose="020B0609020204030204" pitchFamily="49" charset="0"/>
              </a:rPr>
              <a:t>&gt;</a:t>
            </a:r>
            <a:r>
              <a:rPr kumimoji="0" lang="en-US" altLang="en-US" sz="20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6805534" y="2462135"/>
            <a:ext cx="5921115"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Widgets are positioned relative to each other.</a:t>
            </a:r>
          </a:p>
          <a:p>
            <a:pPr marL="285750" indent="-285750">
              <a:buFont typeface="Arial" panose="020B0604020202020204" pitchFamily="34" charset="0"/>
              <a:buChar char="•"/>
            </a:pPr>
            <a:r>
              <a:rPr lang="en-US" sz="2000" dirty="0"/>
              <a:t>Use layout parameters such as: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GB" sz="2000" b="1" dirty="0" err="1">
                <a:solidFill>
                  <a:srgbClr val="FF0000"/>
                </a:solidFill>
              </a:rPr>
              <a:t>android:layout_toRightOf</a:t>
            </a:r>
            <a:r>
              <a:rPr lang="en-GB" sz="2000" b="1" dirty="0">
                <a:solidFill>
                  <a:srgbClr val="FF0000"/>
                </a:solidFill>
              </a:rPr>
              <a:t>=“@id/</a:t>
            </a:r>
            <a:r>
              <a:rPr lang="en-GB" sz="2000" b="1" dirty="0" err="1">
                <a:solidFill>
                  <a:srgbClr val="FF0000"/>
                </a:solidFill>
              </a:rPr>
              <a:t>btnx</a:t>
            </a:r>
            <a:r>
              <a:rPr lang="en-GB" sz="2000" b="1" dirty="0">
                <a:solidFill>
                  <a:srgbClr val="FF0000"/>
                </a:solidFill>
              </a:rPr>
              <a:t>”</a:t>
            </a:r>
          </a:p>
          <a:p>
            <a:pPr marL="285750" indent="-285750">
              <a:buFont typeface="Arial" panose="020B0604020202020204" pitchFamily="34" charset="0"/>
              <a:buChar char="•"/>
            </a:pPr>
            <a:r>
              <a:rPr lang="en-US" sz="2000" b="1" dirty="0" err="1">
                <a:solidFill>
                  <a:srgbClr val="FF0000"/>
                </a:solidFill>
              </a:rPr>
              <a:t>Android:layout_below</a:t>
            </a:r>
            <a:r>
              <a:rPr lang="en-US" sz="2000" b="1" dirty="0">
                <a:solidFill>
                  <a:srgbClr val="FF0000"/>
                </a:solidFill>
              </a:rPr>
              <a:t>=“@id/times”</a:t>
            </a:r>
            <a:endParaRPr lang="en-GB" sz="2000" b="1" dirty="0">
              <a:solidFill>
                <a:srgbClr val="FF0000"/>
              </a:solidFill>
            </a:endParaRPr>
          </a:p>
          <a:p>
            <a:pPr marL="285750" indent="-285750">
              <a:buFont typeface="Arial" panose="020B0604020202020204" pitchFamily="34" charset="0"/>
              <a:buChar char="•"/>
            </a:pPr>
            <a:endParaRPr lang="en-GB" sz="2000" dirty="0"/>
          </a:p>
        </p:txBody>
      </p:sp>
      <p:sp>
        <p:nvSpPr>
          <p:cNvPr id="2" name="Title 1"/>
          <p:cNvSpPr>
            <a:spLocks noGrp="1"/>
          </p:cNvSpPr>
          <p:nvPr>
            <p:ph type="title"/>
          </p:nvPr>
        </p:nvSpPr>
        <p:spPr>
          <a:xfrm>
            <a:off x="3581400" y="689422"/>
            <a:ext cx="8610600" cy="1293028"/>
          </a:xfrm>
        </p:spPr>
        <p:txBody>
          <a:bodyPr/>
          <a:lstStyle/>
          <a:p>
            <a:r>
              <a:rPr lang="en-US" dirty="0"/>
              <a:t>Relative layout</a:t>
            </a:r>
            <a:endParaRPr lang="en-GB" dirty="0"/>
          </a:p>
        </p:txBody>
      </p:sp>
    </p:spTree>
    <p:extLst>
      <p:ext uri="{BB962C8B-B14F-4D97-AF65-F5344CB8AC3E}">
        <p14:creationId xmlns:p14="http://schemas.microsoft.com/office/powerpoint/2010/main" val="1304535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view</a:t>
            </a:r>
            <a:endParaRPr lang="en-GB" dirty="0"/>
          </a:p>
        </p:txBody>
      </p:sp>
      <p:sp>
        <p:nvSpPr>
          <p:cNvPr id="3" name="Content Placeholder 2"/>
          <p:cNvSpPr>
            <a:spLocks noGrp="1"/>
          </p:cNvSpPr>
          <p:nvPr>
            <p:ph idx="1"/>
          </p:nvPr>
        </p:nvSpPr>
        <p:spPr/>
        <p:txBody>
          <a:bodyPr>
            <a:normAutofit/>
          </a:bodyPr>
          <a:lstStyle/>
          <a:p>
            <a:r>
              <a:rPr lang="en-GB" sz="3200" dirty="0"/>
              <a:t>Displays a list of scrollable items. </a:t>
            </a:r>
          </a:p>
          <a:p>
            <a:r>
              <a:rPr lang="en-GB" sz="3200" dirty="0"/>
              <a:t>The list items are automatically inserted to the list using an </a:t>
            </a:r>
            <a:r>
              <a:rPr lang="en-GB" sz="3200" b="1" dirty="0">
                <a:solidFill>
                  <a:srgbClr val="FF0000"/>
                </a:solidFill>
              </a:rPr>
              <a:t>Adapter</a:t>
            </a:r>
            <a:r>
              <a:rPr lang="en-GB" sz="3200" dirty="0"/>
              <a:t> that pulls content from a </a:t>
            </a:r>
            <a:r>
              <a:rPr lang="en-GB" sz="3200" b="1" dirty="0"/>
              <a:t>source</a:t>
            </a:r>
            <a:r>
              <a:rPr lang="en-GB" sz="3200" dirty="0"/>
              <a:t> such as an array or database query and converts each item result into a view that's placed into the list.</a:t>
            </a:r>
          </a:p>
          <a:p>
            <a:r>
              <a:rPr lang="en-US" sz="3200" dirty="0"/>
              <a:t>See: </a:t>
            </a:r>
            <a:r>
              <a:rPr lang="en-US" sz="3200" dirty="0">
                <a:hlinkClick r:id="rId2"/>
              </a:rPr>
              <a:t>http://www.tutorialspoint.com/android/android_list_view.htm</a:t>
            </a:r>
            <a:r>
              <a:rPr lang="en-US" sz="3200" dirty="0"/>
              <a:t> </a:t>
            </a:r>
            <a:endParaRPr lang="en-GB" sz="3200" dirty="0"/>
          </a:p>
        </p:txBody>
      </p:sp>
    </p:spTree>
    <p:extLst>
      <p:ext uri="{BB962C8B-B14F-4D97-AF65-F5344CB8AC3E}">
        <p14:creationId xmlns:p14="http://schemas.microsoft.com/office/powerpoint/2010/main" val="4277360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8610600" cy="1293028"/>
          </a:xfrm>
        </p:spPr>
        <p:txBody>
          <a:bodyPr/>
          <a:lstStyle/>
          <a:p>
            <a:r>
              <a:rPr lang="en-US" dirty="0"/>
              <a:t>List view example</a:t>
            </a:r>
            <a:endParaRPr lang="en-GB" dirty="0"/>
          </a:p>
        </p:txBody>
      </p:sp>
      <p:sp>
        <p:nvSpPr>
          <p:cNvPr id="3" name="Content Placeholder 2"/>
          <p:cNvSpPr>
            <a:spLocks noGrp="1"/>
          </p:cNvSpPr>
          <p:nvPr>
            <p:ph idx="1"/>
          </p:nvPr>
        </p:nvSpPr>
        <p:spPr>
          <a:xfrm>
            <a:off x="685800" y="1469036"/>
            <a:ext cx="10820400" cy="5388964"/>
          </a:xfrm>
        </p:spPr>
        <p:txBody>
          <a:bodyPr>
            <a:noAutofit/>
          </a:bodyPr>
          <a:lstStyle/>
          <a:p>
            <a:pPr marL="0" indent="0">
              <a:buNone/>
            </a:pPr>
            <a:r>
              <a:rPr lang="en-GB" sz="1800" dirty="0"/>
              <a:t>&lt;</a:t>
            </a:r>
            <a:r>
              <a:rPr lang="en-GB" sz="1800" dirty="0" err="1"/>
              <a:t>LinearLayout</a:t>
            </a:r>
            <a:r>
              <a:rPr lang="en-GB" sz="1800" dirty="0"/>
              <a:t> </a:t>
            </a:r>
            <a:r>
              <a:rPr lang="en-GB" sz="1800" dirty="0" err="1"/>
              <a:t>xmlns:android</a:t>
            </a:r>
            <a:r>
              <a:rPr lang="en-GB" sz="1800" dirty="0"/>
              <a:t>="http://schemas.android.com/</a:t>
            </a:r>
            <a:r>
              <a:rPr lang="en-GB" sz="1800" dirty="0" err="1"/>
              <a:t>apk</a:t>
            </a:r>
            <a:r>
              <a:rPr lang="en-GB" sz="1800" dirty="0"/>
              <a:t>/res/android"</a:t>
            </a:r>
          </a:p>
          <a:p>
            <a:pPr marL="0" indent="0">
              <a:buNone/>
            </a:pPr>
            <a:r>
              <a:rPr lang="en-GB" sz="1800" dirty="0"/>
              <a:t>   </a:t>
            </a:r>
            <a:r>
              <a:rPr lang="en-GB" sz="1800" dirty="0" err="1"/>
              <a:t>xmlns:tools</a:t>
            </a:r>
            <a:r>
              <a:rPr lang="en-GB" sz="1800" dirty="0"/>
              <a:t>="http://schemas.android.com/tools"</a:t>
            </a:r>
          </a:p>
          <a:p>
            <a:pPr marL="0" indent="0">
              <a:buNone/>
            </a:pPr>
            <a:r>
              <a:rPr lang="en-GB" sz="1800" dirty="0"/>
              <a:t>   </a:t>
            </a:r>
            <a:r>
              <a:rPr lang="en-GB" sz="1800" dirty="0" err="1"/>
              <a:t>android:layout_width</a:t>
            </a:r>
            <a:r>
              <a:rPr lang="en-GB" sz="1800" dirty="0"/>
              <a:t>="</a:t>
            </a:r>
            <a:r>
              <a:rPr lang="en-GB" sz="1800" dirty="0" err="1"/>
              <a:t>match_parent</a:t>
            </a:r>
            <a:r>
              <a:rPr lang="en-GB" sz="1800" dirty="0"/>
              <a:t>"</a:t>
            </a:r>
          </a:p>
          <a:p>
            <a:pPr marL="0" indent="0">
              <a:buNone/>
            </a:pPr>
            <a:r>
              <a:rPr lang="en-GB" sz="1800" dirty="0"/>
              <a:t>   </a:t>
            </a:r>
            <a:r>
              <a:rPr lang="en-GB" sz="1800" dirty="0" err="1"/>
              <a:t>android:layout_height</a:t>
            </a:r>
            <a:r>
              <a:rPr lang="en-GB" sz="1800" dirty="0"/>
              <a:t>="</a:t>
            </a:r>
            <a:r>
              <a:rPr lang="en-GB" sz="1800" dirty="0" err="1"/>
              <a:t>match_parent</a:t>
            </a:r>
            <a:r>
              <a:rPr lang="en-GB" sz="1800" dirty="0"/>
              <a:t>"</a:t>
            </a:r>
          </a:p>
          <a:p>
            <a:pPr marL="0" indent="0">
              <a:buNone/>
            </a:pPr>
            <a:r>
              <a:rPr lang="en-GB" sz="1800" dirty="0"/>
              <a:t>   </a:t>
            </a:r>
            <a:r>
              <a:rPr lang="en-GB" sz="1800" b="1" dirty="0" err="1">
                <a:solidFill>
                  <a:srgbClr val="FF0000"/>
                </a:solidFill>
              </a:rPr>
              <a:t>android:orientation</a:t>
            </a:r>
            <a:r>
              <a:rPr lang="en-GB" sz="1800" b="1" dirty="0">
                <a:solidFill>
                  <a:srgbClr val="FF0000"/>
                </a:solidFill>
              </a:rPr>
              <a:t>="vertical"</a:t>
            </a:r>
          </a:p>
          <a:p>
            <a:pPr marL="0" indent="0">
              <a:buNone/>
            </a:pPr>
            <a:r>
              <a:rPr lang="en-GB" sz="1800" dirty="0"/>
              <a:t>   </a:t>
            </a:r>
            <a:r>
              <a:rPr lang="en-GB" sz="1800" dirty="0" err="1"/>
              <a:t>tools:context</a:t>
            </a:r>
            <a:r>
              <a:rPr lang="en-GB" sz="1800" dirty="0"/>
              <a:t>=".</a:t>
            </a:r>
            <a:r>
              <a:rPr lang="en-GB" sz="1800" dirty="0" err="1"/>
              <a:t>ListActivity</a:t>
            </a:r>
            <a:r>
              <a:rPr lang="en-GB" sz="1800" dirty="0"/>
              <a:t>" &gt;</a:t>
            </a:r>
          </a:p>
          <a:p>
            <a:pPr marL="0" indent="0">
              <a:buNone/>
            </a:pPr>
            <a:endParaRPr lang="en-GB" sz="1800" dirty="0"/>
          </a:p>
          <a:p>
            <a:pPr marL="0" indent="0">
              <a:buNone/>
            </a:pPr>
            <a:r>
              <a:rPr lang="en-GB" sz="1800" dirty="0"/>
              <a:t>   &lt;</a:t>
            </a:r>
            <a:r>
              <a:rPr lang="en-GB" sz="1800" dirty="0" err="1"/>
              <a:t>ListView</a:t>
            </a:r>
            <a:endParaRPr lang="en-GB" sz="1800" dirty="0"/>
          </a:p>
          <a:p>
            <a:pPr marL="0" indent="0">
              <a:buNone/>
            </a:pPr>
            <a:r>
              <a:rPr lang="en-GB" sz="1800" dirty="0"/>
              <a:t>      </a:t>
            </a:r>
            <a:r>
              <a:rPr lang="en-GB" sz="1800" dirty="0" err="1"/>
              <a:t>android:id</a:t>
            </a:r>
            <a:r>
              <a:rPr lang="en-GB" sz="1800" dirty="0"/>
              <a:t>="@+id/</a:t>
            </a:r>
            <a:r>
              <a:rPr lang="en-GB" sz="1800" dirty="0" err="1"/>
              <a:t>mobile_list</a:t>
            </a:r>
            <a:r>
              <a:rPr lang="en-GB" sz="1800" dirty="0"/>
              <a:t>"</a:t>
            </a:r>
          </a:p>
          <a:p>
            <a:pPr marL="0" indent="0">
              <a:buNone/>
            </a:pPr>
            <a:r>
              <a:rPr lang="en-GB" sz="1800" dirty="0"/>
              <a:t>      </a:t>
            </a:r>
            <a:r>
              <a:rPr lang="en-GB" sz="1800" dirty="0" err="1"/>
              <a:t>android:layout_width</a:t>
            </a:r>
            <a:r>
              <a:rPr lang="en-GB" sz="1800" dirty="0"/>
              <a:t>="</a:t>
            </a:r>
            <a:r>
              <a:rPr lang="en-GB" sz="1800" dirty="0" err="1"/>
              <a:t>match_parent</a:t>
            </a:r>
            <a:r>
              <a:rPr lang="en-GB" sz="1800" dirty="0"/>
              <a:t>"</a:t>
            </a:r>
          </a:p>
          <a:p>
            <a:pPr marL="0" indent="0">
              <a:buNone/>
            </a:pPr>
            <a:r>
              <a:rPr lang="en-GB" sz="1800" dirty="0"/>
              <a:t>      </a:t>
            </a:r>
            <a:r>
              <a:rPr lang="en-GB" sz="1800" dirty="0" err="1"/>
              <a:t>android:layout_height</a:t>
            </a:r>
            <a:r>
              <a:rPr lang="en-GB" sz="1800" dirty="0"/>
              <a:t>="</a:t>
            </a:r>
            <a:r>
              <a:rPr lang="en-GB" sz="1800" dirty="0" err="1"/>
              <a:t>wrap_content</a:t>
            </a:r>
            <a:r>
              <a:rPr lang="en-GB" sz="1800" dirty="0"/>
              <a:t>" &gt;</a:t>
            </a:r>
          </a:p>
          <a:p>
            <a:pPr marL="0" indent="0">
              <a:buNone/>
            </a:pPr>
            <a:r>
              <a:rPr lang="en-GB" sz="1800" dirty="0"/>
              <a:t>   &lt;/</a:t>
            </a:r>
            <a:r>
              <a:rPr lang="en-GB" sz="1800" dirty="0" err="1"/>
              <a:t>ListView</a:t>
            </a:r>
            <a:r>
              <a:rPr lang="en-GB" sz="1800" dirty="0"/>
              <a:t>&gt;</a:t>
            </a:r>
          </a:p>
          <a:p>
            <a:pPr marL="0" indent="0">
              <a:buNone/>
            </a:pPr>
            <a:r>
              <a:rPr lang="en-GB" sz="1800" dirty="0"/>
              <a:t> </a:t>
            </a:r>
          </a:p>
          <a:p>
            <a:pPr marL="0" indent="0">
              <a:buNone/>
            </a:pPr>
            <a:r>
              <a:rPr lang="en-GB" sz="1800" dirty="0"/>
              <a:t>&lt;/</a:t>
            </a:r>
            <a:r>
              <a:rPr lang="en-GB" sz="1800" dirty="0" err="1"/>
              <a:t>LinearLayout</a:t>
            </a:r>
            <a:r>
              <a:rPr lang="en-GB" sz="1800" dirty="0"/>
              <a:t>&gt;</a:t>
            </a:r>
          </a:p>
        </p:txBody>
      </p:sp>
    </p:spTree>
    <p:extLst>
      <p:ext uri="{BB962C8B-B14F-4D97-AF65-F5344CB8AC3E}">
        <p14:creationId xmlns:p14="http://schemas.microsoft.com/office/powerpoint/2010/main" val="891576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view</a:t>
            </a:r>
            <a:endParaRPr lang="en-GB" dirty="0"/>
          </a:p>
        </p:txBody>
      </p:sp>
      <p:sp>
        <p:nvSpPr>
          <p:cNvPr id="3" name="Content Placeholder 2"/>
          <p:cNvSpPr>
            <a:spLocks noGrp="1"/>
          </p:cNvSpPr>
          <p:nvPr>
            <p:ph idx="1"/>
          </p:nvPr>
        </p:nvSpPr>
        <p:spPr/>
        <p:txBody>
          <a:bodyPr>
            <a:normAutofit/>
          </a:bodyPr>
          <a:lstStyle/>
          <a:p>
            <a:r>
              <a:rPr lang="en-GB" sz="3200" dirty="0" err="1"/>
              <a:t>GridView</a:t>
            </a:r>
            <a:r>
              <a:rPr lang="en-GB" sz="3200" dirty="0"/>
              <a:t> is a </a:t>
            </a:r>
            <a:r>
              <a:rPr lang="en-GB" sz="3200" dirty="0" err="1"/>
              <a:t>ViewGroup</a:t>
            </a:r>
            <a:r>
              <a:rPr lang="en-GB" sz="3200" dirty="0"/>
              <a:t> that displays items in a two-dimensional, scrollable grid. </a:t>
            </a:r>
          </a:p>
          <a:p>
            <a:r>
              <a:rPr lang="en-GB" sz="3200" dirty="0"/>
              <a:t>The grid items are automatically inserted to the layout using a </a:t>
            </a:r>
            <a:r>
              <a:rPr lang="en-GB" sz="3200" dirty="0" err="1"/>
              <a:t>ListAdapter</a:t>
            </a:r>
            <a:endParaRPr lang="en-GB" sz="3200" dirty="0"/>
          </a:p>
        </p:txBody>
      </p:sp>
    </p:spTree>
    <p:extLst>
      <p:ext uri="{BB962C8B-B14F-4D97-AF65-F5344CB8AC3E}">
        <p14:creationId xmlns:p14="http://schemas.microsoft.com/office/powerpoint/2010/main" val="1079222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(similar to java grid layout)</a:t>
            </a:r>
            <a:endParaRPr lang="en-GB" dirty="0"/>
          </a:p>
        </p:txBody>
      </p:sp>
      <p:sp>
        <p:nvSpPr>
          <p:cNvPr id="3" name="Content Placeholder 2"/>
          <p:cNvSpPr>
            <a:spLocks noGrp="1"/>
          </p:cNvSpPr>
          <p:nvPr>
            <p:ph idx="1"/>
          </p:nvPr>
        </p:nvSpPr>
        <p:spPr>
          <a:xfrm>
            <a:off x="685800" y="1873770"/>
            <a:ext cx="10820400" cy="4344915"/>
          </a:xfrm>
        </p:spPr>
        <p:txBody>
          <a:bodyPr>
            <a:noAutofit/>
          </a:bodyPr>
          <a:lstStyle/>
          <a:p>
            <a:pPr marL="0" indent="0">
              <a:buNone/>
            </a:pPr>
            <a:r>
              <a:rPr lang="en-GB" sz="2000" dirty="0"/>
              <a:t>&lt;?xml version="1.0" encoding="utf-8"?&gt;</a:t>
            </a:r>
          </a:p>
          <a:p>
            <a:pPr marL="0" indent="0">
              <a:buNone/>
            </a:pPr>
            <a:r>
              <a:rPr lang="en-GB" sz="2000" dirty="0"/>
              <a:t>&lt;</a:t>
            </a:r>
            <a:r>
              <a:rPr lang="en-GB" sz="2000" dirty="0" err="1"/>
              <a:t>GridView</a:t>
            </a:r>
            <a:r>
              <a:rPr lang="en-GB" sz="2000" dirty="0"/>
              <a:t> </a:t>
            </a:r>
            <a:r>
              <a:rPr lang="en-GB" sz="2000" dirty="0" err="1"/>
              <a:t>xmlns:android</a:t>
            </a:r>
            <a:r>
              <a:rPr lang="en-GB" sz="2000" dirty="0"/>
              <a:t>="http://schemas.android.com/</a:t>
            </a:r>
            <a:r>
              <a:rPr lang="en-GB" sz="2000" dirty="0" err="1"/>
              <a:t>apk</a:t>
            </a:r>
            <a:r>
              <a:rPr lang="en-GB" sz="2000" dirty="0"/>
              <a:t>/res/android"</a:t>
            </a:r>
          </a:p>
          <a:p>
            <a:pPr marL="0" indent="0">
              <a:buNone/>
            </a:pPr>
            <a:r>
              <a:rPr lang="en-GB" sz="2000" dirty="0"/>
              <a:t>   </a:t>
            </a:r>
            <a:r>
              <a:rPr lang="en-GB" sz="2000" dirty="0" err="1"/>
              <a:t>android:id</a:t>
            </a:r>
            <a:r>
              <a:rPr lang="en-GB" sz="2000" dirty="0"/>
              <a:t>="@+id/</a:t>
            </a:r>
            <a:r>
              <a:rPr lang="en-GB" sz="2000" dirty="0" err="1"/>
              <a:t>gridview</a:t>
            </a:r>
            <a:r>
              <a:rPr lang="en-GB" sz="2000" dirty="0"/>
              <a:t>"</a:t>
            </a:r>
          </a:p>
          <a:p>
            <a:pPr marL="0" indent="0">
              <a:buNone/>
            </a:pPr>
            <a:r>
              <a:rPr lang="en-GB" sz="2000" dirty="0"/>
              <a:t>   </a:t>
            </a:r>
            <a:r>
              <a:rPr lang="en-GB" sz="2000" dirty="0" err="1"/>
              <a:t>android:layout_width</a:t>
            </a:r>
            <a:r>
              <a:rPr lang="en-GB" sz="2000" dirty="0"/>
              <a:t>="</a:t>
            </a:r>
            <a:r>
              <a:rPr lang="en-GB" sz="2000" dirty="0" err="1"/>
              <a:t>fill_parent</a:t>
            </a:r>
            <a:r>
              <a:rPr lang="en-GB" sz="2000" dirty="0"/>
              <a:t>" </a:t>
            </a:r>
          </a:p>
          <a:p>
            <a:pPr marL="0" indent="0">
              <a:buNone/>
            </a:pPr>
            <a:r>
              <a:rPr lang="en-GB" sz="2000" dirty="0"/>
              <a:t>   </a:t>
            </a:r>
            <a:r>
              <a:rPr lang="en-GB" sz="2000" dirty="0" err="1"/>
              <a:t>android:layout_height</a:t>
            </a:r>
            <a:r>
              <a:rPr lang="en-GB" sz="2000" dirty="0"/>
              <a:t>="</a:t>
            </a:r>
            <a:r>
              <a:rPr lang="en-GB" sz="2000" dirty="0" err="1"/>
              <a:t>fill_parent</a:t>
            </a:r>
            <a:r>
              <a:rPr lang="en-GB" sz="2000" dirty="0"/>
              <a:t>"</a:t>
            </a:r>
          </a:p>
          <a:p>
            <a:pPr marL="0" indent="0">
              <a:buNone/>
            </a:pPr>
            <a:r>
              <a:rPr lang="en-GB" sz="2000" dirty="0"/>
              <a:t>   </a:t>
            </a:r>
            <a:r>
              <a:rPr lang="en-GB" sz="2000" dirty="0" err="1"/>
              <a:t>android:columnWidth</a:t>
            </a:r>
            <a:r>
              <a:rPr lang="en-GB" sz="2000" dirty="0"/>
              <a:t>="90dp"</a:t>
            </a:r>
          </a:p>
          <a:p>
            <a:pPr marL="0" indent="0">
              <a:buNone/>
            </a:pPr>
            <a:r>
              <a:rPr lang="en-GB" sz="2000" dirty="0"/>
              <a:t>   </a:t>
            </a:r>
            <a:r>
              <a:rPr lang="en-GB" sz="2000" dirty="0" err="1"/>
              <a:t>android:numColumns</a:t>
            </a:r>
            <a:r>
              <a:rPr lang="en-GB" sz="2000" dirty="0"/>
              <a:t>="</a:t>
            </a:r>
            <a:r>
              <a:rPr lang="en-GB" sz="2000" dirty="0" err="1"/>
              <a:t>auto_fit</a:t>
            </a:r>
            <a:r>
              <a:rPr lang="en-GB" sz="2000" dirty="0"/>
              <a:t>"</a:t>
            </a:r>
          </a:p>
          <a:p>
            <a:pPr marL="0" indent="0">
              <a:buNone/>
            </a:pPr>
            <a:r>
              <a:rPr lang="en-GB" sz="2000" dirty="0"/>
              <a:t>   </a:t>
            </a:r>
            <a:r>
              <a:rPr lang="en-GB" sz="2000" dirty="0" err="1"/>
              <a:t>android:verticalSpacing</a:t>
            </a:r>
            <a:r>
              <a:rPr lang="en-GB" sz="2000" dirty="0"/>
              <a:t>="10dp"</a:t>
            </a:r>
          </a:p>
          <a:p>
            <a:pPr marL="0" indent="0">
              <a:buNone/>
            </a:pPr>
            <a:r>
              <a:rPr lang="en-GB" sz="2000" dirty="0"/>
              <a:t>   </a:t>
            </a:r>
            <a:r>
              <a:rPr lang="en-GB" sz="2000" dirty="0" err="1"/>
              <a:t>android:horizontalSpacing</a:t>
            </a:r>
            <a:r>
              <a:rPr lang="en-GB" sz="2000" dirty="0"/>
              <a:t>="10dp"</a:t>
            </a:r>
          </a:p>
          <a:p>
            <a:pPr marL="0" indent="0">
              <a:buNone/>
            </a:pPr>
            <a:r>
              <a:rPr lang="en-GB" sz="2000" dirty="0"/>
              <a:t>   </a:t>
            </a:r>
            <a:r>
              <a:rPr lang="en-GB" sz="2000" dirty="0" err="1"/>
              <a:t>android:stretchMode</a:t>
            </a:r>
            <a:r>
              <a:rPr lang="en-GB" sz="2000" dirty="0"/>
              <a:t>="</a:t>
            </a:r>
            <a:r>
              <a:rPr lang="en-GB" sz="2000" dirty="0" err="1"/>
              <a:t>columnWidth</a:t>
            </a:r>
            <a:r>
              <a:rPr lang="en-GB" sz="2000" dirty="0"/>
              <a:t>"</a:t>
            </a:r>
          </a:p>
          <a:p>
            <a:pPr marL="0" indent="0">
              <a:buNone/>
            </a:pPr>
            <a:r>
              <a:rPr lang="en-GB" sz="2000" dirty="0"/>
              <a:t>   </a:t>
            </a:r>
            <a:r>
              <a:rPr lang="en-GB" sz="2000" dirty="0" err="1"/>
              <a:t>android:gravity</a:t>
            </a:r>
            <a:r>
              <a:rPr lang="en-GB" sz="2000" dirty="0"/>
              <a:t>="</a:t>
            </a:r>
            <a:r>
              <a:rPr lang="en-GB" sz="2000" dirty="0" err="1"/>
              <a:t>center</a:t>
            </a:r>
            <a:r>
              <a:rPr lang="en-GB" sz="2000" dirty="0"/>
              <a:t>"</a:t>
            </a:r>
          </a:p>
          <a:p>
            <a:pPr marL="0" indent="0">
              <a:buNone/>
            </a:pPr>
            <a:r>
              <a:rPr lang="en-GB" sz="2000" dirty="0"/>
              <a:t>/&gt;</a:t>
            </a:r>
          </a:p>
        </p:txBody>
      </p:sp>
    </p:spTree>
    <p:extLst>
      <p:ext uri="{BB962C8B-B14F-4D97-AF65-F5344CB8AC3E}">
        <p14:creationId xmlns:p14="http://schemas.microsoft.com/office/powerpoint/2010/main" val="2750783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Input controls/widgets</a:t>
            </a:r>
            <a:endParaRPr lang="en-GB" dirty="0"/>
          </a:p>
        </p:txBody>
      </p:sp>
    </p:spTree>
    <p:extLst>
      <p:ext uri="{BB962C8B-B14F-4D97-AF65-F5344CB8AC3E}">
        <p14:creationId xmlns:p14="http://schemas.microsoft.com/office/powerpoint/2010/main" val="275085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en-GB" dirty="0"/>
          </a:p>
        </p:txBody>
      </p:sp>
      <p:sp>
        <p:nvSpPr>
          <p:cNvPr id="3" name="Content Placeholder 2"/>
          <p:cNvSpPr>
            <a:spLocks noGrp="1"/>
          </p:cNvSpPr>
          <p:nvPr>
            <p:ph idx="1"/>
          </p:nvPr>
        </p:nvSpPr>
        <p:spPr/>
        <p:txBody>
          <a:bodyPr>
            <a:normAutofit lnSpcReduction="10000"/>
          </a:bodyPr>
          <a:lstStyle/>
          <a:p>
            <a:r>
              <a:rPr lang="en-US" dirty="0"/>
              <a:t>UI ELEMENTS</a:t>
            </a:r>
          </a:p>
          <a:p>
            <a:pPr lvl="1"/>
            <a:r>
              <a:rPr lang="en-US" dirty="0"/>
              <a:t>View and </a:t>
            </a:r>
            <a:r>
              <a:rPr lang="en-US" dirty="0" err="1"/>
              <a:t>ViewGroup</a:t>
            </a:r>
            <a:endParaRPr lang="en-US" dirty="0"/>
          </a:p>
          <a:p>
            <a:pPr lvl="1"/>
            <a:r>
              <a:rPr lang="en-US" dirty="0"/>
              <a:t>Layouts	</a:t>
            </a:r>
          </a:p>
          <a:p>
            <a:pPr lvl="2"/>
            <a:r>
              <a:rPr lang="en-US" dirty="0"/>
              <a:t>Relative, Linear, Grid, </a:t>
            </a:r>
            <a:r>
              <a:rPr lang="en-US" dirty="0" err="1"/>
              <a:t>ListView</a:t>
            </a:r>
            <a:endParaRPr lang="en-US" dirty="0"/>
          </a:p>
          <a:p>
            <a:pPr lvl="2"/>
            <a:r>
              <a:rPr lang="en-US" dirty="0"/>
              <a:t>Frame	</a:t>
            </a:r>
          </a:p>
          <a:p>
            <a:pPr lvl="1"/>
            <a:r>
              <a:rPr lang="en-US" dirty="0"/>
              <a:t>Buttons</a:t>
            </a:r>
          </a:p>
          <a:p>
            <a:pPr lvl="1"/>
            <a:r>
              <a:rPr lang="en-US" dirty="0" err="1"/>
              <a:t>TextView</a:t>
            </a:r>
            <a:endParaRPr lang="en-US" dirty="0"/>
          </a:p>
          <a:p>
            <a:pPr lvl="1"/>
            <a:r>
              <a:rPr lang="en-US" dirty="0"/>
              <a:t>  </a:t>
            </a:r>
          </a:p>
          <a:p>
            <a:pPr lvl="1"/>
            <a:r>
              <a:rPr lang="en-US" dirty="0"/>
              <a:t>  </a:t>
            </a:r>
          </a:p>
          <a:p>
            <a:pPr lvl="1"/>
            <a:r>
              <a:rPr lang="en-US" dirty="0"/>
              <a:t>  </a:t>
            </a:r>
          </a:p>
          <a:p>
            <a:pPr lvl="1"/>
            <a:r>
              <a:rPr lang="en-US" dirty="0"/>
              <a:t>  </a:t>
            </a:r>
          </a:p>
          <a:p>
            <a:pPr lvl="1"/>
            <a:r>
              <a:rPr lang="en-US" dirty="0"/>
              <a:t>See: </a:t>
            </a:r>
            <a:r>
              <a:rPr lang="en-US" dirty="0">
                <a:hlinkClick r:id="rId2"/>
              </a:rPr>
              <a:t>http://developer.android.com/guide/topics/ui/layout/listview.html</a:t>
            </a:r>
            <a:r>
              <a:rPr lang="en-US" dirty="0"/>
              <a:t> </a:t>
            </a:r>
            <a:endParaRPr lang="en-GB" dirty="0"/>
          </a:p>
        </p:txBody>
      </p:sp>
    </p:spTree>
    <p:extLst>
      <p:ext uri="{BB962C8B-B14F-4D97-AF65-F5344CB8AC3E}">
        <p14:creationId xmlns:p14="http://schemas.microsoft.com/office/powerpoint/2010/main" val="1346364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US" dirty="0"/>
              <a:t>Buttons</a:t>
            </a:r>
          </a:p>
          <a:p>
            <a:r>
              <a:rPr lang="en-US" dirty="0"/>
              <a:t>Text Fields</a:t>
            </a:r>
          </a:p>
          <a:p>
            <a:r>
              <a:rPr lang="en-US" dirty="0"/>
              <a:t>Label</a:t>
            </a:r>
          </a:p>
          <a:p>
            <a:r>
              <a:rPr lang="en-US" dirty="0" err="1"/>
              <a:t>Checkboxe</a:t>
            </a:r>
            <a:r>
              <a:rPr lang="en-GB" dirty="0"/>
              <a:t>s</a:t>
            </a:r>
          </a:p>
          <a:p>
            <a:r>
              <a:rPr lang="en-US" dirty="0"/>
              <a:t>Radio Buttons</a:t>
            </a:r>
          </a:p>
          <a:p>
            <a:r>
              <a:rPr lang="en-US" dirty="0"/>
              <a:t>Spinners</a:t>
            </a:r>
          </a:p>
          <a:p>
            <a:r>
              <a:rPr lang="en-US" dirty="0"/>
              <a:t>Pickers</a:t>
            </a:r>
          </a:p>
        </p:txBody>
      </p:sp>
    </p:spTree>
    <p:extLst>
      <p:ext uri="{BB962C8B-B14F-4D97-AF65-F5344CB8AC3E}">
        <p14:creationId xmlns:p14="http://schemas.microsoft.com/office/powerpoint/2010/main" val="420186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buttons</a:t>
            </a:r>
            <a:endParaRPr lang="en-GB" dirty="0"/>
          </a:p>
        </p:txBody>
      </p:sp>
      <p:sp>
        <p:nvSpPr>
          <p:cNvPr id="3" name="Content Placeholder 2"/>
          <p:cNvSpPr>
            <a:spLocks noGrp="1"/>
          </p:cNvSpPr>
          <p:nvPr>
            <p:ph idx="1"/>
          </p:nvPr>
        </p:nvSpPr>
        <p:spPr>
          <a:xfrm>
            <a:off x="685800" y="2194560"/>
            <a:ext cx="10820400" cy="4431092"/>
          </a:xfrm>
        </p:spPr>
        <p:txBody>
          <a:bodyPr>
            <a:normAutofit/>
          </a:bodyPr>
          <a:lstStyle/>
          <a:p>
            <a:pPr marL="0" indent="0">
              <a:buNone/>
            </a:pPr>
            <a:r>
              <a:rPr lang="en-GB" b="1" dirty="0">
                <a:solidFill>
                  <a:srgbClr val="7030A0"/>
                </a:solidFill>
              </a:rPr>
              <a:t>&lt;Button</a:t>
            </a:r>
          </a:p>
          <a:p>
            <a:pPr marL="0" indent="0">
              <a:buNone/>
            </a:pPr>
            <a:r>
              <a:rPr lang="en-GB" b="1" dirty="0">
                <a:solidFill>
                  <a:srgbClr val="7030A0"/>
                </a:solidFill>
              </a:rPr>
              <a:t>    </a:t>
            </a:r>
            <a:r>
              <a:rPr lang="en-GB" b="1" dirty="0" err="1">
                <a:solidFill>
                  <a:srgbClr val="7030A0"/>
                </a:solidFill>
              </a:rPr>
              <a:t>android:layout_width</a:t>
            </a:r>
            <a:r>
              <a:rPr lang="en-GB" b="1" dirty="0">
                <a:solidFill>
                  <a:srgbClr val="7030A0"/>
                </a:solidFill>
              </a:rPr>
              <a:t>="</a:t>
            </a:r>
            <a:r>
              <a:rPr lang="en-GB" b="1" dirty="0" err="1">
                <a:solidFill>
                  <a:srgbClr val="7030A0"/>
                </a:solidFill>
              </a:rPr>
              <a:t>wrap_content</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android:layout_height</a:t>
            </a:r>
            <a:r>
              <a:rPr lang="en-GB" b="1" dirty="0">
                <a:solidFill>
                  <a:srgbClr val="7030A0"/>
                </a:solidFill>
              </a:rPr>
              <a:t>="</a:t>
            </a:r>
            <a:r>
              <a:rPr lang="en-GB" b="1" dirty="0" err="1">
                <a:solidFill>
                  <a:srgbClr val="7030A0"/>
                </a:solidFill>
              </a:rPr>
              <a:t>wrap_content</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android:text</a:t>
            </a:r>
            <a:r>
              <a:rPr lang="en-GB" b="1" dirty="0">
                <a:solidFill>
                  <a:srgbClr val="7030A0"/>
                </a:solidFill>
              </a:rPr>
              <a:t>="@string/</a:t>
            </a:r>
            <a:r>
              <a:rPr lang="en-GB" b="1" dirty="0" err="1">
                <a:solidFill>
                  <a:srgbClr val="7030A0"/>
                </a:solidFill>
              </a:rPr>
              <a:t>button_text</a:t>
            </a:r>
            <a:r>
              <a:rPr lang="en-GB" b="1" dirty="0">
                <a:solidFill>
                  <a:srgbClr val="7030A0"/>
                </a:solidFill>
              </a:rPr>
              <a:t>"</a:t>
            </a:r>
          </a:p>
          <a:p>
            <a:pPr marL="0" indent="0">
              <a:buNone/>
            </a:pPr>
            <a:r>
              <a:rPr lang="en-GB" b="1" dirty="0">
                <a:solidFill>
                  <a:srgbClr val="7030A0"/>
                </a:solidFill>
              </a:rPr>
              <a:t>    ... /&gt;</a:t>
            </a:r>
          </a:p>
          <a:p>
            <a:pPr marL="0" indent="0">
              <a:buNone/>
            </a:pPr>
            <a:r>
              <a:rPr lang="en-GB" b="1" dirty="0">
                <a:solidFill>
                  <a:srgbClr val="7030A0"/>
                </a:solidFill>
              </a:rPr>
              <a:t>&lt;</a:t>
            </a:r>
            <a:r>
              <a:rPr lang="en-GB" b="1" dirty="0" err="1">
                <a:solidFill>
                  <a:srgbClr val="7030A0"/>
                </a:solidFill>
              </a:rPr>
              <a:t>ImageButton</a:t>
            </a:r>
            <a:endParaRPr lang="en-GB" b="1" dirty="0">
              <a:solidFill>
                <a:srgbClr val="7030A0"/>
              </a:solidFill>
            </a:endParaRPr>
          </a:p>
          <a:p>
            <a:pPr marL="0" indent="0">
              <a:buNone/>
            </a:pPr>
            <a:r>
              <a:rPr lang="en-GB" b="1" dirty="0">
                <a:solidFill>
                  <a:srgbClr val="7030A0"/>
                </a:solidFill>
              </a:rPr>
              <a:t>    </a:t>
            </a:r>
            <a:r>
              <a:rPr lang="en-GB" b="1" dirty="0" err="1">
                <a:solidFill>
                  <a:srgbClr val="7030A0"/>
                </a:solidFill>
              </a:rPr>
              <a:t>android:layout_width</a:t>
            </a:r>
            <a:r>
              <a:rPr lang="en-GB" b="1" dirty="0">
                <a:solidFill>
                  <a:srgbClr val="7030A0"/>
                </a:solidFill>
              </a:rPr>
              <a:t>="</a:t>
            </a:r>
            <a:r>
              <a:rPr lang="en-GB" b="1" dirty="0" err="1">
                <a:solidFill>
                  <a:srgbClr val="7030A0"/>
                </a:solidFill>
              </a:rPr>
              <a:t>wrap_content</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android:layout_height</a:t>
            </a:r>
            <a:r>
              <a:rPr lang="en-GB" b="1" dirty="0">
                <a:solidFill>
                  <a:srgbClr val="7030A0"/>
                </a:solidFill>
              </a:rPr>
              <a:t>="</a:t>
            </a:r>
            <a:r>
              <a:rPr lang="en-GB" b="1" dirty="0" err="1">
                <a:solidFill>
                  <a:srgbClr val="7030A0"/>
                </a:solidFill>
              </a:rPr>
              <a:t>wrap_content</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android:src</a:t>
            </a:r>
            <a:r>
              <a:rPr lang="en-GB" b="1" dirty="0">
                <a:solidFill>
                  <a:srgbClr val="7030A0"/>
                </a:solidFill>
              </a:rPr>
              <a:t>="@</a:t>
            </a:r>
            <a:r>
              <a:rPr lang="en-GB" b="1" dirty="0" err="1">
                <a:solidFill>
                  <a:srgbClr val="7030A0"/>
                </a:solidFill>
              </a:rPr>
              <a:t>drawable</a:t>
            </a:r>
            <a:r>
              <a:rPr lang="en-GB" b="1" dirty="0">
                <a:solidFill>
                  <a:srgbClr val="7030A0"/>
                </a:solidFill>
              </a:rPr>
              <a:t>/</a:t>
            </a:r>
            <a:r>
              <a:rPr lang="en-GB" b="1" dirty="0" err="1">
                <a:solidFill>
                  <a:srgbClr val="7030A0"/>
                </a:solidFill>
              </a:rPr>
              <a:t>button_icon</a:t>
            </a:r>
            <a:r>
              <a:rPr lang="en-GB" b="1" dirty="0">
                <a:solidFill>
                  <a:srgbClr val="7030A0"/>
                </a:solidFill>
              </a:rPr>
              <a:t>"</a:t>
            </a:r>
          </a:p>
          <a:p>
            <a:pPr marL="0" indent="0">
              <a:buNone/>
            </a:pPr>
            <a:r>
              <a:rPr lang="en-GB" b="1" dirty="0">
                <a:solidFill>
                  <a:srgbClr val="7030A0"/>
                </a:solidFill>
              </a:rPr>
              <a:t>    ... /&gt;</a:t>
            </a:r>
          </a:p>
        </p:txBody>
      </p:sp>
    </p:spTree>
    <p:extLst>
      <p:ext uri="{BB962C8B-B14F-4D97-AF65-F5344CB8AC3E}">
        <p14:creationId xmlns:p14="http://schemas.microsoft.com/office/powerpoint/2010/main" val="1209989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Onclick</a:t>
            </a:r>
            <a:r>
              <a:rPr lang="en-US" dirty="0"/>
              <a:t> button listener</a:t>
            </a:r>
            <a:endParaRPr lang="en-GB" dirty="0"/>
          </a:p>
        </p:txBody>
      </p:sp>
      <p:sp>
        <p:nvSpPr>
          <p:cNvPr id="3" name="Content Placeholder 2"/>
          <p:cNvSpPr>
            <a:spLocks noGrp="1"/>
          </p:cNvSpPr>
          <p:nvPr>
            <p:ph idx="1"/>
          </p:nvPr>
        </p:nvSpPr>
        <p:spPr>
          <a:xfrm>
            <a:off x="516987" y="1744394"/>
            <a:ext cx="10820400" cy="4024125"/>
          </a:xfrm>
        </p:spPr>
        <p:txBody>
          <a:bodyPr>
            <a:normAutofit fontScale="92500" lnSpcReduction="20000"/>
          </a:bodyPr>
          <a:lstStyle/>
          <a:p>
            <a:r>
              <a:rPr lang="en-US" dirty="0"/>
              <a:t>In </a:t>
            </a:r>
            <a:r>
              <a:rPr lang="en-US" dirty="0" err="1"/>
              <a:t>OnCreate</a:t>
            </a:r>
            <a:r>
              <a:rPr lang="en-US" dirty="0"/>
              <a:t> method:</a:t>
            </a:r>
          </a:p>
          <a:p>
            <a:pPr marL="0" indent="0">
              <a:buNone/>
            </a:pPr>
            <a:endParaRPr lang="en-GB" dirty="0"/>
          </a:p>
          <a:p>
            <a:pPr marL="0" indent="0">
              <a:buNone/>
            </a:pPr>
            <a:r>
              <a:rPr lang="en-GB" b="1" dirty="0">
                <a:solidFill>
                  <a:srgbClr val="7030A0"/>
                </a:solidFill>
              </a:rPr>
              <a:t>Button </a:t>
            </a:r>
            <a:r>
              <a:rPr lang="en-GB" b="1" dirty="0" err="1">
                <a:solidFill>
                  <a:srgbClr val="7030A0"/>
                </a:solidFill>
              </a:rPr>
              <a:t>button</a:t>
            </a:r>
            <a:r>
              <a:rPr lang="en-GB" b="1" dirty="0">
                <a:solidFill>
                  <a:srgbClr val="7030A0"/>
                </a:solidFill>
              </a:rPr>
              <a:t> = (Button) </a:t>
            </a:r>
            <a:r>
              <a:rPr lang="en-GB" b="1" dirty="0" err="1">
                <a:solidFill>
                  <a:srgbClr val="7030A0"/>
                </a:solidFill>
              </a:rPr>
              <a:t>findViewById</a:t>
            </a:r>
            <a:r>
              <a:rPr lang="en-GB" b="1" dirty="0">
                <a:solidFill>
                  <a:srgbClr val="7030A0"/>
                </a:solidFill>
              </a:rPr>
              <a:t>(</a:t>
            </a:r>
            <a:r>
              <a:rPr lang="en-GB" b="1" dirty="0" err="1">
                <a:solidFill>
                  <a:srgbClr val="7030A0"/>
                </a:solidFill>
              </a:rPr>
              <a:t>R.id.</a:t>
            </a:r>
            <a:r>
              <a:rPr lang="en-GB" b="1" dirty="0" err="1">
                <a:solidFill>
                  <a:srgbClr val="FF0000"/>
                </a:solidFill>
              </a:rPr>
              <a:t>button_send</a:t>
            </a:r>
            <a:r>
              <a:rPr lang="en-GB" b="1" dirty="0">
                <a:solidFill>
                  <a:srgbClr val="7030A0"/>
                </a:solidFill>
              </a:rPr>
              <a:t>);</a:t>
            </a:r>
          </a:p>
          <a:p>
            <a:pPr marL="0" indent="0">
              <a:buNone/>
            </a:pPr>
            <a:endParaRPr lang="en-GB" b="1" dirty="0">
              <a:solidFill>
                <a:srgbClr val="7030A0"/>
              </a:solidFill>
            </a:endParaRPr>
          </a:p>
          <a:p>
            <a:pPr marL="0" indent="0">
              <a:buNone/>
            </a:pPr>
            <a:r>
              <a:rPr lang="en-GB" b="1" dirty="0" err="1">
                <a:solidFill>
                  <a:srgbClr val="7030A0"/>
                </a:solidFill>
              </a:rPr>
              <a:t>button.setOnClickListener</a:t>
            </a:r>
            <a:r>
              <a:rPr lang="en-GB" b="1" dirty="0">
                <a:solidFill>
                  <a:srgbClr val="7030A0"/>
                </a:solidFill>
              </a:rPr>
              <a:t>( new </a:t>
            </a:r>
            <a:r>
              <a:rPr lang="en-GB" b="1" dirty="0" err="1">
                <a:solidFill>
                  <a:srgbClr val="7030A0"/>
                </a:solidFill>
              </a:rPr>
              <a:t>View.OnClickListener</a:t>
            </a:r>
            <a:r>
              <a:rPr lang="en-GB" b="1" dirty="0">
                <a:solidFill>
                  <a:srgbClr val="7030A0"/>
                </a:solidFill>
              </a:rPr>
              <a:t>() {</a:t>
            </a:r>
          </a:p>
          <a:p>
            <a:pPr marL="0" indent="0">
              <a:buNone/>
            </a:pPr>
            <a:r>
              <a:rPr lang="en-GB" b="1" dirty="0">
                <a:solidFill>
                  <a:srgbClr val="7030A0"/>
                </a:solidFill>
              </a:rPr>
              <a:t>    public void </a:t>
            </a:r>
            <a:r>
              <a:rPr lang="en-GB" b="1" dirty="0" err="1">
                <a:solidFill>
                  <a:srgbClr val="7030A0"/>
                </a:solidFill>
              </a:rPr>
              <a:t>onClick</a:t>
            </a:r>
            <a:r>
              <a:rPr lang="en-GB" b="1" dirty="0">
                <a:solidFill>
                  <a:srgbClr val="7030A0"/>
                </a:solidFill>
              </a:rPr>
              <a:t>(View v) {</a:t>
            </a:r>
          </a:p>
          <a:p>
            <a:pPr marL="0" indent="0">
              <a:buNone/>
            </a:pPr>
            <a:r>
              <a:rPr lang="en-GB" b="1" dirty="0">
                <a:solidFill>
                  <a:srgbClr val="7030A0"/>
                </a:solidFill>
              </a:rPr>
              <a:t>        // Do something in response to button click</a:t>
            </a:r>
          </a:p>
          <a:p>
            <a:pPr marL="0" indent="0">
              <a:buNone/>
            </a:pPr>
            <a:r>
              <a:rPr lang="en-GB" b="1" dirty="0">
                <a:solidFill>
                  <a:srgbClr val="7030A0"/>
                </a:solidFill>
              </a:rPr>
              <a:t>    }</a:t>
            </a:r>
          </a:p>
          <a:p>
            <a:pPr marL="0" indent="0">
              <a:buNone/>
            </a:pPr>
            <a:r>
              <a:rPr lang="en-GB" b="1" dirty="0">
                <a:solidFill>
                  <a:srgbClr val="7030A0"/>
                </a:solidFill>
              </a:rPr>
              <a:t>});</a:t>
            </a:r>
          </a:p>
          <a:p>
            <a:pPr marL="0" indent="0">
              <a:buNone/>
            </a:pPr>
            <a:endParaRPr lang="en-US" dirty="0">
              <a:solidFill>
                <a:srgbClr val="7030A0"/>
              </a:solidFill>
            </a:endParaRPr>
          </a:p>
          <a:p>
            <a:pPr marL="0" indent="0">
              <a:buNone/>
            </a:pPr>
            <a:r>
              <a:rPr lang="en-US" dirty="0"/>
              <a:t>Details</a:t>
            </a:r>
            <a:r>
              <a:rPr lang="en-US" dirty="0">
                <a:solidFill>
                  <a:srgbClr val="7030A0"/>
                </a:solidFill>
              </a:rPr>
              <a:t>: </a:t>
            </a:r>
            <a:r>
              <a:rPr lang="en-US" dirty="0">
                <a:solidFill>
                  <a:srgbClr val="7030A0"/>
                </a:solidFill>
                <a:hlinkClick r:id="rId2"/>
              </a:rPr>
              <a:t>http://developer.android.com/guide/topics/ui/controls/button.html</a:t>
            </a:r>
            <a:r>
              <a:rPr lang="en-US" dirty="0">
                <a:solidFill>
                  <a:srgbClr val="7030A0"/>
                </a:solidFill>
              </a:rPr>
              <a:t> </a:t>
            </a:r>
            <a:endParaRPr lang="en-GB" dirty="0">
              <a:solidFill>
                <a:srgbClr val="7030A0"/>
              </a:solidFill>
            </a:endParaRPr>
          </a:p>
        </p:txBody>
      </p:sp>
    </p:spTree>
    <p:extLst>
      <p:ext uri="{BB962C8B-B14F-4D97-AF65-F5344CB8AC3E}">
        <p14:creationId xmlns:p14="http://schemas.microsoft.com/office/powerpoint/2010/main" val="4230344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fields</a:t>
            </a:r>
            <a:endParaRPr lang="en-GB" dirty="0"/>
          </a:p>
        </p:txBody>
      </p:sp>
      <p:sp>
        <p:nvSpPr>
          <p:cNvPr id="3" name="Content Placeholder 2"/>
          <p:cNvSpPr>
            <a:spLocks noGrp="1"/>
          </p:cNvSpPr>
          <p:nvPr>
            <p:ph idx="1"/>
          </p:nvPr>
        </p:nvSpPr>
        <p:spPr/>
        <p:txBody>
          <a:bodyPr/>
          <a:lstStyle/>
          <a:p>
            <a:pPr marL="0" indent="0">
              <a:buNone/>
            </a:pPr>
            <a:r>
              <a:rPr lang="en-GB" b="1" dirty="0">
                <a:solidFill>
                  <a:srgbClr val="7030A0"/>
                </a:solidFill>
              </a:rPr>
              <a:t>&lt;</a:t>
            </a:r>
            <a:r>
              <a:rPr lang="en-GB" b="1" dirty="0" err="1">
                <a:solidFill>
                  <a:srgbClr val="7030A0"/>
                </a:solidFill>
              </a:rPr>
              <a:t>EditText</a:t>
            </a:r>
            <a:endParaRPr lang="en-GB" b="1" dirty="0">
              <a:solidFill>
                <a:srgbClr val="7030A0"/>
              </a:solidFill>
            </a:endParaRPr>
          </a:p>
          <a:p>
            <a:pPr marL="0" indent="0">
              <a:buNone/>
            </a:pPr>
            <a:r>
              <a:rPr lang="en-GB" b="1" dirty="0">
                <a:solidFill>
                  <a:srgbClr val="7030A0"/>
                </a:solidFill>
              </a:rPr>
              <a:t>    </a:t>
            </a:r>
            <a:r>
              <a:rPr lang="en-GB" b="1" dirty="0" err="1">
                <a:solidFill>
                  <a:srgbClr val="7030A0"/>
                </a:solidFill>
              </a:rPr>
              <a:t>android:id</a:t>
            </a:r>
            <a:r>
              <a:rPr lang="en-GB" b="1" dirty="0">
                <a:solidFill>
                  <a:srgbClr val="7030A0"/>
                </a:solidFill>
              </a:rPr>
              <a:t>="@+id/</a:t>
            </a:r>
            <a:r>
              <a:rPr lang="en-GB" b="1" dirty="0" err="1">
                <a:solidFill>
                  <a:srgbClr val="7030A0"/>
                </a:solidFill>
              </a:rPr>
              <a:t>email_address</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android:layout_width</a:t>
            </a:r>
            <a:r>
              <a:rPr lang="en-GB" b="1" dirty="0">
                <a:solidFill>
                  <a:srgbClr val="7030A0"/>
                </a:solidFill>
              </a:rPr>
              <a:t>="</a:t>
            </a:r>
            <a:r>
              <a:rPr lang="en-GB" b="1" dirty="0" err="1">
                <a:solidFill>
                  <a:srgbClr val="7030A0"/>
                </a:solidFill>
              </a:rPr>
              <a:t>fill_parent</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android:layout_height</a:t>
            </a:r>
            <a:r>
              <a:rPr lang="en-GB" b="1" dirty="0">
                <a:solidFill>
                  <a:srgbClr val="7030A0"/>
                </a:solidFill>
              </a:rPr>
              <a:t>="</a:t>
            </a:r>
            <a:r>
              <a:rPr lang="en-GB" b="1" dirty="0" err="1">
                <a:solidFill>
                  <a:srgbClr val="7030A0"/>
                </a:solidFill>
              </a:rPr>
              <a:t>wrap_content</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android:hint</a:t>
            </a:r>
            <a:r>
              <a:rPr lang="en-GB" b="1" dirty="0">
                <a:solidFill>
                  <a:srgbClr val="7030A0"/>
                </a:solidFill>
              </a:rPr>
              <a:t>="@string/</a:t>
            </a:r>
            <a:r>
              <a:rPr lang="en-GB" b="1" dirty="0" err="1">
                <a:solidFill>
                  <a:srgbClr val="7030A0"/>
                </a:solidFill>
              </a:rPr>
              <a:t>email_hint</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android:inputType</a:t>
            </a:r>
            <a:r>
              <a:rPr lang="en-GB" b="1" dirty="0">
                <a:solidFill>
                  <a:srgbClr val="7030A0"/>
                </a:solidFill>
              </a:rPr>
              <a:t>="</a:t>
            </a:r>
            <a:r>
              <a:rPr lang="en-GB" b="1" dirty="0" err="1">
                <a:solidFill>
                  <a:srgbClr val="7030A0"/>
                </a:solidFill>
              </a:rPr>
              <a:t>textEmailAddress</a:t>
            </a:r>
            <a:r>
              <a:rPr lang="en-GB" b="1" dirty="0">
                <a:solidFill>
                  <a:srgbClr val="7030A0"/>
                </a:solidFill>
              </a:rPr>
              <a:t>" /&gt;</a:t>
            </a:r>
          </a:p>
        </p:txBody>
      </p:sp>
    </p:spTree>
    <p:extLst>
      <p:ext uri="{BB962C8B-B14F-4D97-AF65-F5344CB8AC3E}">
        <p14:creationId xmlns:p14="http://schemas.microsoft.com/office/powerpoint/2010/main" val="1550554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a:t>
            </a:r>
            <a:r>
              <a:rPr lang="en-US" dirty="0" err="1"/>
              <a:t>textview</a:t>
            </a:r>
            <a:r>
              <a:rPr lang="en-US" dirty="0"/>
              <a:t>)</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a:solidFill>
                  <a:srgbClr val="7030A0"/>
                </a:solidFill>
              </a:rPr>
              <a:t>&lt;</a:t>
            </a:r>
            <a:r>
              <a:rPr lang="en-GB" dirty="0" err="1">
                <a:solidFill>
                  <a:srgbClr val="7030A0"/>
                </a:solidFill>
              </a:rPr>
              <a:t>TextView</a:t>
            </a:r>
            <a:endParaRPr lang="en-GB" dirty="0">
              <a:solidFill>
                <a:srgbClr val="7030A0"/>
              </a:solidFill>
            </a:endParaRPr>
          </a:p>
          <a:p>
            <a:pPr marL="0" indent="0">
              <a:buNone/>
            </a:pPr>
            <a:r>
              <a:rPr lang="en-GB" dirty="0">
                <a:solidFill>
                  <a:srgbClr val="7030A0"/>
                </a:solidFill>
              </a:rPr>
              <a:t>      </a:t>
            </a:r>
            <a:r>
              <a:rPr lang="en-GB" dirty="0" err="1">
                <a:solidFill>
                  <a:srgbClr val="7030A0"/>
                </a:solidFill>
              </a:rPr>
              <a:t>android:id</a:t>
            </a:r>
            <a:r>
              <a:rPr lang="en-GB" dirty="0">
                <a:solidFill>
                  <a:srgbClr val="7030A0"/>
                </a:solidFill>
              </a:rPr>
              <a:t>="@+id/</a:t>
            </a:r>
            <a:r>
              <a:rPr lang="en-GB" dirty="0" err="1">
                <a:solidFill>
                  <a:srgbClr val="7030A0"/>
                </a:solidFill>
              </a:rPr>
              <a:t>text_id</a:t>
            </a:r>
            <a:r>
              <a:rPr lang="en-GB" dirty="0">
                <a:solidFill>
                  <a:srgbClr val="7030A0"/>
                </a:solidFill>
              </a:rPr>
              <a:t>"</a:t>
            </a:r>
          </a:p>
          <a:p>
            <a:pPr marL="0" indent="0">
              <a:buNone/>
            </a:pPr>
            <a:r>
              <a:rPr lang="en-GB" dirty="0">
                <a:solidFill>
                  <a:srgbClr val="7030A0"/>
                </a:solidFill>
              </a:rPr>
              <a:t>      </a:t>
            </a:r>
            <a:r>
              <a:rPr lang="en-GB" dirty="0" err="1">
                <a:solidFill>
                  <a:srgbClr val="7030A0"/>
                </a:solidFill>
              </a:rPr>
              <a:t>android:layout_width</a:t>
            </a:r>
            <a:r>
              <a:rPr lang="en-GB" dirty="0">
                <a:solidFill>
                  <a:srgbClr val="7030A0"/>
                </a:solidFill>
              </a:rPr>
              <a:t>="300dp"</a:t>
            </a:r>
          </a:p>
          <a:p>
            <a:pPr marL="0" indent="0">
              <a:buNone/>
            </a:pPr>
            <a:r>
              <a:rPr lang="en-GB" dirty="0">
                <a:solidFill>
                  <a:srgbClr val="7030A0"/>
                </a:solidFill>
              </a:rPr>
              <a:t>      </a:t>
            </a:r>
            <a:r>
              <a:rPr lang="en-GB" dirty="0" err="1">
                <a:solidFill>
                  <a:srgbClr val="7030A0"/>
                </a:solidFill>
              </a:rPr>
              <a:t>android:layout_height</a:t>
            </a:r>
            <a:r>
              <a:rPr lang="en-GB" dirty="0">
                <a:solidFill>
                  <a:srgbClr val="7030A0"/>
                </a:solidFill>
              </a:rPr>
              <a:t>="200dp"</a:t>
            </a:r>
          </a:p>
          <a:p>
            <a:pPr marL="0" indent="0">
              <a:buNone/>
            </a:pPr>
            <a:r>
              <a:rPr lang="en-GB" dirty="0">
                <a:solidFill>
                  <a:srgbClr val="7030A0"/>
                </a:solidFill>
              </a:rPr>
              <a:t>      </a:t>
            </a:r>
            <a:r>
              <a:rPr lang="en-GB" dirty="0" err="1">
                <a:solidFill>
                  <a:srgbClr val="7030A0"/>
                </a:solidFill>
              </a:rPr>
              <a:t>android:capitalize</a:t>
            </a:r>
            <a:r>
              <a:rPr lang="en-GB" dirty="0">
                <a:solidFill>
                  <a:srgbClr val="7030A0"/>
                </a:solidFill>
              </a:rPr>
              <a:t>="characters"</a:t>
            </a:r>
          </a:p>
          <a:p>
            <a:pPr marL="0" indent="0">
              <a:buNone/>
            </a:pPr>
            <a:r>
              <a:rPr lang="en-GB" dirty="0">
                <a:solidFill>
                  <a:srgbClr val="7030A0"/>
                </a:solidFill>
              </a:rPr>
              <a:t>      </a:t>
            </a:r>
            <a:r>
              <a:rPr lang="en-GB" dirty="0" err="1">
                <a:solidFill>
                  <a:srgbClr val="7030A0"/>
                </a:solidFill>
              </a:rPr>
              <a:t>android:text</a:t>
            </a:r>
            <a:r>
              <a:rPr lang="en-GB" dirty="0">
                <a:solidFill>
                  <a:srgbClr val="7030A0"/>
                </a:solidFill>
              </a:rPr>
              <a:t>="</a:t>
            </a:r>
            <a:r>
              <a:rPr lang="en-GB" dirty="0" err="1">
                <a:solidFill>
                  <a:srgbClr val="7030A0"/>
                </a:solidFill>
              </a:rPr>
              <a:t>hello_world</a:t>
            </a:r>
            <a:r>
              <a:rPr lang="en-GB" dirty="0">
                <a:solidFill>
                  <a:srgbClr val="7030A0"/>
                </a:solidFill>
              </a:rPr>
              <a:t>"</a:t>
            </a:r>
          </a:p>
          <a:p>
            <a:pPr marL="0" indent="0">
              <a:buNone/>
            </a:pPr>
            <a:r>
              <a:rPr lang="en-GB" dirty="0">
                <a:solidFill>
                  <a:srgbClr val="7030A0"/>
                </a:solidFill>
              </a:rPr>
              <a:t>      </a:t>
            </a:r>
            <a:r>
              <a:rPr lang="en-GB" dirty="0" err="1">
                <a:solidFill>
                  <a:srgbClr val="7030A0"/>
                </a:solidFill>
              </a:rPr>
              <a:t>android:textColor</a:t>
            </a:r>
            <a:r>
              <a:rPr lang="en-GB" dirty="0">
                <a:solidFill>
                  <a:srgbClr val="7030A0"/>
                </a:solidFill>
              </a:rPr>
              <a:t>="@</a:t>
            </a:r>
            <a:r>
              <a:rPr lang="en-GB" dirty="0" err="1">
                <a:solidFill>
                  <a:srgbClr val="7030A0"/>
                </a:solidFill>
              </a:rPr>
              <a:t>android:color</a:t>
            </a:r>
            <a:r>
              <a:rPr lang="en-GB" dirty="0">
                <a:solidFill>
                  <a:srgbClr val="7030A0"/>
                </a:solidFill>
              </a:rPr>
              <a:t>/</a:t>
            </a:r>
            <a:r>
              <a:rPr lang="en-GB" dirty="0" err="1">
                <a:solidFill>
                  <a:srgbClr val="7030A0"/>
                </a:solidFill>
              </a:rPr>
              <a:t>holo_blue_dark</a:t>
            </a:r>
            <a:r>
              <a:rPr lang="en-GB" dirty="0">
                <a:solidFill>
                  <a:srgbClr val="7030A0"/>
                </a:solidFill>
              </a:rPr>
              <a:t>"</a:t>
            </a:r>
          </a:p>
          <a:p>
            <a:pPr marL="0" indent="0">
              <a:buNone/>
            </a:pPr>
            <a:r>
              <a:rPr lang="en-GB" dirty="0">
                <a:solidFill>
                  <a:srgbClr val="7030A0"/>
                </a:solidFill>
              </a:rPr>
              <a:t>      </a:t>
            </a:r>
            <a:r>
              <a:rPr lang="en-GB" dirty="0" err="1">
                <a:solidFill>
                  <a:srgbClr val="7030A0"/>
                </a:solidFill>
              </a:rPr>
              <a:t>android:textColorHighlight</a:t>
            </a:r>
            <a:r>
              <a:rPr lang="en-GB" dirty="0">
                <a:solidFill>
                  <a:srgbClr val="7030A0"/>
                </a:solidFill>
              </a:rPr>
              <a:t>="@</a:t>
            </a:r>
            <a:r>
              <a:rPr lang="en-GB" dirty="0" err="1">
                <a:solidFill>
                  <a:srgbClr val="7030A0"/>
                </a:solidFill>
              </a:rPr>
              <a:t>android:color</a:t>
            </a:r>
            <a:r>
              <a:rPr lang="en-GB" dirty="0">
                <a:solidFill>
                  <a:srgbClr val="7030A0"/>
                </a:solidFill>
              </a:rPr>
              <a:t>/</a:t>
            </a:r>
            <a:r>
              <a:rPr lang="en-GB" dirty="0" err="1">
                <a:solidFill>
                  <a:srgbClr val="7030A0"/>
                </a:solidFill>
              </a:rPr>
              <a:t>primary_text_dark</a:t>
            </a:r>
            <a:r>
              <a:rPr lang="en-GB" dirty="0">
                <a:solidFill>
                  <a:srgbClr val="7030A0"/>
                </a:solidFill>
              </a:rPr>
              <a:t>"</a:t>
            </a:r>
          </a:p>
          <a:p>
            <a:pPr marL="0" indent="0">
              <a:buNone/>
            </a:pPr>
            <a:r>
              <a:rPr lang="en-GB" dirty="0">
                <a:solidFill>
                  <a:srgbClr val="7030A0"/>
                </a:solidFill>
              </a:rPr>
              <a:t>      </a:t>
            </a:r>
            <a:r>
              <a:rPr lang="en-GB" dirty="0" err="1">
                <a:solidFill>
                  <a:srgbClr val="7030A0"/>
                </a:solidFill>
              </a:rPr>
              <a:t>android:layout_centerVertical</a:t>
            </a:r>
            <a:r>
              <a:rPr lang="en-GB" dirty="0">
                <a:solidFill>
                  <a:srgbClr val="7030A0"/>
                </a:solidFill>
              </a:rPr>
              <a:t>="true"</a:t>
            </a:r>
          </a:p>
          <a:p>
            <a:pPr marL="0" indent="0">
              <a:buNone/>
            </a:pPr>
            <a:r>
              <a:rPr lang="en-GB" dirty="0">
                <a:solidFill>
                  <a:srgbClr val="7030A0"/>
                </a:solidFill>
              </a:rPr>
              <a:t>      </a:t>
            </a:r>
            <a:r>
              <a:rPr lang="en-GB" dirty="0" err="1">
                <a:solidFill>
                  <a:srgbClr val="7030A0"/>
                </a:solidFill>
              </a:rPr>
              <a:t>android:layout_alignParentEnd</a:t>
            </a:r>
            <a:r>
              <a:rPr lang="en-GB" dirty="0">
                <a:solidFill>
                  <a:srgbClr val="7030A0"/>
                </a:solidFill>
              </a:rPr>
              <a:t>="true"</a:t>
            </a:r>
          </a:p>
          <a:p>
            <a:pPr marL="0" indent="0">
              <a:buNone/>
            </a:pPr>
            <a:r>
              <a:rPr lang="en-GB" dirty="0">
                <a:solidFill>
                  <a:srgbClr val="7030A0"/>
                </a:solidFill>
              </a:rPr>
              <a:t>      </a:t>
            </a:r>
            <a:r>
              <a:rPr lang="en-GB" dirty="0" err="1">
                <a:solidFill>
                  <a:srgbClr val="7030A0"/>
                </a:solidFill>
              </a:rPr>
              <a:t>android:textSize</a:t>
            </a:r>
            <a:r>
              <a:rPr lang="en-GB" dirty="0">
                <a:solidFill>
                  <a:srgbClr val="7030A0"/>
                </a:solidFill>
              </a:rPr>
              <a:t>="50dp"/&gt;</a:t>
            </a:r>
          </a:p>
        </p:txBody>
      </p:sp>
    </p:spTree>
    <p:extLst>
      <p:ext uri="{BB962C8B-B14F-4D97-AF65-F5344CB8AC3E}">
        <p14:creationId xmlns:p14="http://schemas.microsoft.com/office/powerpoint/2010/main" val="279327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4216"/>
            <a:ext cx="11386279" cy="1293028"/>
          </a:xfrm>
        </p:spPr>
        <p:txBody>
          <a:bodyPr/>
          <a:lstStyle/>
          <a:p>
            <a:pPr algn="l"/>
            <a:r>
              <a:rPr lang="en-US" dirty="0"/>
              <a:t>checkboxes</a:t>
            </a:r>
            <a:endParaRPr lang="en-GB" dirty="0"/>
          </a:p>
        </p:txBody>
      </p:sp>
      <p:sp>
        <p:nvSpPr>
          <p:cNvPr id="3" name="Content Placeholder 2"/>
          <p:cNvSpPr>
            <a:spLocks noGrp="1"/>
          </p:cNvSpPr>
          <p:nvPr>
            <p:ph idx="1"/>
          </p:nvPr>
        </p:nvSpPr>
        <p:spPr>
          <a:xfrm>
            <a:off x="4032354" y="404734"/>
            <a:ext cx="7473846" cy="6295869"/>
          </a:xfrm>
        </p:spPr>
        <p:txBody>
          <a:bodyPr>
            <a:noAutofit/>
          </a:bodyPr>
          <a:lstStyle/>
          <a:p>
            <a:pPr marL="0" indent="0">
              <a:buNone/>
            </a:pPr>
            <a:r>
              <a:rPr lang="en-GB" sz="1600" dirty="0"/>
              <a:t>&lt;?xml version="1.0" encoding="utf-8"?&gt;</a:t>
            </a:r>
          </a:p>
          <a:p>
            <a:pPr marL="0" indent="0">
              <a:buNone/>
            </a:pPr>
            <a:r>
              <a:rPr lang="en-GB" sz="1600" dirty="0"/>
              <a:t>&lt;</a:t>
            </a:r>
            <a:r>
              <a:rPr lang="en-GB" sz="1600" dirty="0" err="1"/>
              <a:t>LinearLayout</a:t>
            </a:r>
            <a:r>
              <a:rPr lang="en-GB" sz="1600" dirty="0"/>
              <a:t> </a:t>
            </a:r>
            <a:r>
              <a:rPr lang="en-GB" sz="1600" dirty="0" err="1"/>
              <a:t>xmlns:android</a:t>
            </a:r>
            <a:r>
              <a:rPr lang="en-GB" sz="1600" dirty="0"/>
              <a:t>="http://schemas.android.com/</a:t>
            </a:r>
            <a:r>
              <a:rPr lang="en-GB" sz="1600" dirty="0" err="1"/>
              <a:t>apk</a:t>
            </a:r>
            <a:r>
              <a:rPr lang="en-GB" sz="1600" dirty="0"/>
              <a:t>/res/android"</a:t>
            </a:r>
          </a:p>
          <a:p>
            <a:pPr marL="0" indent="0">
              <a:buNone/>
            </a:pPr>
            <a:r>
              <a:rPr lang="en-GB" sz="1600" dirty="0"/>
              <a:t>    </a:t>
            </a:r>
            <a:r>
              <a:rPr lang="en-GB" sz="1600" dirty="0" err="1"/>
              <a:t>android:orientation</a:t>
            </a:r>
            <a:r>
              <a:rPr lang="en-GB" sz="1600" dirty="0"/>
              <a:t>="vertical"</a:t>
            </a:r>
          </a:p>
          <a:p>
            <a:pPr marL="0" indent="0">
              <a:buNone/>
            </a:pPr>
            <a:r>
              <a:rPr lang="en-GB" sz="1600" dirty="0"/>
              <a:t>    </a:t>
            </a:r>
            <a:r>
              <a:rPr lang="en-GB" sz="1600" dirty="0" err="1"/>
              <a:t>android:layout_width</a:t>
            </a:r>
            <a:r>
              <a:rPr lang="en-GB" sz="1600" dirty="0"/>
              <a:t>="</a:t>
            </a:r>
            <a:r>
              <a:rPr lang="en-GB" sz="1600" dirty="0" err="1"/>
              <a:t>fill_parent</a:t>
            </a:r>
            <a:r>
              <a:rPr lang="en-GB" sz="1600" dirty="0"/>
              <a:t>"</a:t>
            </a:r>
          </a:p>
          <a:p>
            <a:pPr marL="0" indent="0">
              <a:buNone/>
            </a:pPr>
            <a:r>
              <a:rPr lang="en-GB" sz="1600" dirty="0"/>
              <a:t>    </a:t>
            </a:r>
            <a:r>
              <a:rPr lang="en-GB" sz="1600" dirty="0" err="1"/>
              <a:t>android:layout_height</a:t>
            </a:r>
            <a:r>
              <a:rPr lang="en-GB" sz="1600" dirty="0"/>
              <a:t>="</a:t>
            </a:r>
            <a:r>
              <a:rPr lang="en-GB" sz="1600" dirty="0" err="1"/>
              <a:t>fill_parent</a:t>
            </a:r>
            <a:r>
              <a:rPr lang="en-GB" sz="1600" dirty="0"/>
              <a:t>"&gt;</a:t>
            </a:r>
          </a:p>
          <a:p>
            <a:pPr marL="0" indent="0">
              <a:buNone/>
            </a:pPr>
            <a:endParaRPr lang="en-GB" sz="1600" dirty="0"/>
          </a:p>
          <a:p>
            <a:pPr marL="0" indent="0">
              <a:buNone/>
            </a:pPr>
            <a:r>
              <a:rPr lang="en-GB" sz="1600" dirty="0"/>
              <a:t>    </a:t>
            </a:r>
            <a:r>
              <a:rPr lang="en-GB" sz="1600" b="1" dirty="0"/>
              <a:t>&lt;</a:t>
            </a:r>
            <a:r>
              <a:rPr lang="en-GB" sz="1600" b="1" dirty="0" err="1"/>
              <a:t>CheckBox</a:t>
            </a:r>
            <a:r>
              <a:rPr lang="en-GB" sz="1600" b="1" dirty="0"/>
              <a:t> </a:t>
            </a:r>
            <a:r>
              <a:rPr lang="en-GB" sz="1600" b="1" dirty="0" err="1"/>
              <a:t>android:id</a:t>
            </a:r>
            <a:r>
              <a:rPr lang="en-GB" sz="1600" b="1" dirty="0"/>
              <a:t>="@+id/</a:t>
            </a:r>
            <a:r>
              <a:rPr lang="en-GB" sz="1600" b="1" dirty="0" err="1"/>
              <a:t>checkbox_meat</a:t>
            </a:r>
            <a:r>
              <a:rPr lang="en-GB" sz="1600" b="1" dirty="0"/>
              <a:t>"</a:t>
            </a:r>
          </a:p>
          <a:p>
            <a:pPr marL="0" indent="0">
              <a:buNone/>
            </a:pPr>
            <a:r>
              <a:rPr lang="en-GB" sz="1600" b="1" dirty="0"/>
              <a:t>        </a:t>
            </a:r>
            <a:r>
              <a:rPr lang="en-GB" sz="1600" b="1" dirty="0" err="1"/>
              <a:t>android:layout_width</a:t>
            </a:r>
            <a:r>
              <a:rPr lang="en-GB" sz="1600" b="1" dirty="0"/>
              <a:t>="</a:t>
            </a:r>
            <a:r>
              <a:rPr lang="en-GB" sz="1600" b="1" dirty="0" err="1"/>
              <a:t>wrap_content</a:t>
            </a:r>
            <a:r>
              <a:rPr lang="en-GB" sz="1600" b="1" dirty="0"/>
              <a:t>"</a:t>
            </a:r>
          </a:p>
          <a:p>
            <a:pPr marL="0" indent="0">
              <a:buNone/>
            </a:pPr>
            <a:r>
              <a:rPr lang="en-GB" sz="1600" b="1" dirty="0"/>
              <a:t>        </a:t>
            </a:r>
            <a:r>
              <a:rPr lang="en-GB" sz="1600" b="1" dirty="0" err="1"/>
              <a:t>android:layout_height</a:t>
            </a:r>
            <a:r>
              <a:rPr lang="en-GB" sz="1600" b="1" dirty="0"/>
              <a:t>="</a:t>
            </a:r>
            <a:r>
              <a:rPr lang="en-GB" sz="1600" b="1" dirty="0" err="1"/>
              <a:t>wrap_content</a:t>
            </a:r>
            <a:r>
              <a:rPr lang="en-GB" sz="1600" b="1" dirty="0"/>
              <a:t>"</a:t>
            </a:r>
          </a:p>
          <a:p>
            <a:pPr marL="0" indent="0">
              <a:buNone/>
            </a:pPr>
            <a:r>
              <a:rPr lang="en-GB" sz="1600" b="1" dirty="0"/>
              <a:t>        </a:t>
            </a:r>
            <a:r>
              <a:rPr lang="en-GB" sz="1600" b="1" dirty="0" err="1"/>
              <a:t>android:text</a:t>
            </a:r>
            <a:r>
              <a:rPr lang="en-GB" sz="1600" b="1" dirty="0"/>
              <a:t>="@string/meat"</a:t>
            </a:r>
          </a:p>
          <a:p>
            <a:pPr marL="0" indent="0">
              <a:buNone/>
            </a:pPr>
            <a:r>
              <a:rPr lang="en-GB" sz="1600" b="1" dirty="0"/>
              <a:t>        </a:t>
            </a:r>
            <a:r>
              <a:rPr lang="en-GB" sz="1600" b="1" dirty="0" err="1"/>
              <a:t>android:onClick</a:t>
            </a:r>
            <a:r>
              <a:rPr lang="en-GB" sz="1600" b="1" dirty="0"/>
              <a:t>="</a:t>
            </a:r>
            <a:r>
              <a:rPr lang="en-GB" sz="1600" b="1" dirty="0" err="1"/>
              <a:t>onCheckboxClicked</a:t>
            </a:r>
            <a:r>
              <a:rPr lang="en-GB" sz="1600" b="1" dirty="0"/>
              <a:t>"/&gt;</a:t>
            </a:r>
          </a:p>
          <a:p>
            <a:pPr marL="0" indent="0">
              <a:buNone/>
            </a:pPr>
            <a:endParaRPr lang="en-GB" sz="1600" b="1" dirty="0"/>
          </a:p>
          <a:p>
            <a:pPr marL="0" indent="0">
              <a:buNone/>
            </a:pPr>
            <a:r>
              <a:rPr lang="en-GB" sz="1600" b="1" dirty="0"/>
              <a:t>    &lt;</a:t>
            </a:r>
            <a:r>
              <a:rPr lang="en-GB" sz="1600" b="1" dirty="0" err="1"/>
              <a:t>CheckBox</a:t>
            </a:r>
            <a:r>
              <a:rPr lang="en-GB" sz="1600" b="1" dirty="0"/>
              <a:t> </a:t>
            </a:r>
            <a:r>
              <a:rPr lang="en-GB" sz="1600" b="1" dirty="0" err="1"/>
              <a:t>android:id</a:t>
            </a:r>
            <a:r>
              <a:rPr lang="en-GB" sz="1600" b="1" dirty="0"/>
              <a:t>="@+id/</a:t>
            </a:r>
            <a:r>
              <a:rPr lang="en-GB" sz="1600" b="1" dirty="0" err="1"/>
              <a:t>checkbox_cheese</a:t>
            </a:r>
            <a:r>
              <a:rPr lang="en-GB" sz="1600" b="1" dirty="0"/>
              <a:t>"</a:t>
            </a:r>
          </a:p>
          <a:p>
            <a:pPr marL="0" indent="0">
              <a:buNone/>
            </a:pPr>
            <a:r>
              <a:rPr lang="en-GB" sz="1600" b="1" dirty="0"/>
              <a:t>        </a:t>
            </a:r>
            <a:r>
              <a:rPr lang="en-GB" sz="1600" b="1" dirty="0" err="1"/>
              <a:t>android:layout_width</a:t>
            </a:r>
            <a:r>
              <a:rPr lang="en-GB" sz="1600" b="1" dirty="0"/>
              <a:t>="</a:t>
            </a:r>
            <a:r>
              <a:rPr lang="en-GB" sz="1600" b="1" dirty="0" err="1"/>
              <a:t>wrap_content</a:t>
            </a:r>
            <a:r>
              <a:rPr lang="en-GB" sz="1600" b="1" dirty="0"/>
              <a:t>"</a:t>
            </a:r>
          </a:p>
          <a:p>
            <a:pPr marL="0" indent="0">
              <a:buNone/>
            </a:pPr>
            <a:r>
              <a:rPr lang="en-GB" sz="1600" b="1" dirty="0"/>
              <a:t>        </a:t>
            </a:r>
            <a:r>
              <a:rPr lang="en-GB" sz="1600" b="1" dirty="0" err="1"/>
              <a:t>android:layout_height</a:t>
            </a:r>
            <a:r>
              <a:rPr lang="en-GB" sz="1600" b="1" dirty="0"/>
              <a:t>="</a:t>
            </a:r>
            <a:r>
              <a:rPr lang="en-GB" sz="1600" b="1" dirty="0" err="1"/>
              <a:t>wrap_content</a:t>
            </a:r>
            <a:r>
              <a:rPr lang="en-GB" sz="1600" b="1" dirty="0"/>
              <a:t>"</a:t>
            </a:r>
          </a:p>
          <a:p>
            <a:pPr marL="0" indent="0">
              <a:buNone/>
            </a:pPr>
            <a:r>
              <a:rPr lang="en-GB" sz="1600" b="1" dirty="0"/>
              <a:t>        </a:t>
            </a:r>
            <a:r>
              <a:rPr lang="en-GB" sz="1600" b="1" dirty="0" err="1"/>
              <a:t>android:text</a:t>
            </a:r>
            <a:r>
              <a:rPr lang="en-GB" sz="1600" b="1" dirty="0"/>
              <a:t>="@string/cheese"</a:t>
            </a:r>
          </a:p>
          <a:p>
            <a:pPr marL="0" indent="0">
              <a:buNone/>
            </a:pPr>
            <a:r>
              <a:rPr lang="en-GB" sz="1600" b="1" dirty="0"/>
              <a:t>        </a:t>
            </a:r>
            <a:r>
              <a:rPr lang="en-GB" sz="1600" b="1" dirty="0" err="1"/>
              <a:t>android:onClick</a:t>
            </a:r>
            <a:r>
              <a:rPr lang="en-GB" sz="1600" b="1" dirty="0"/>
              <a:t>="</a:t>
            </a:r>
            <a:r>
              <a:rPr lang="en-GB" sz="1600" b="1" dirty="0" err="1"/>
              <a:t>onCheckboxClicked</a:t>
            </a:r>
            <a:r>
              <a:rPr lang="en-GB" sz="1600" b="1" dirty="0"/>
              <a:t>"/&gt;</a:t>
            </a:r>
          </a:p>
          <a:p>
            <a:pPr marL="0" indent="0">
              <a:buNone/>
            </a:pPr>
            <a:r>
              <a:rPr lang="en-GB" sz="1600" dirty="0"/>
              <a:t>&lt;/</a:t>
            </a:r>
            <a:r>
              <a:rPr lang="en-GB" sz="1600" dirty="0" err="1"/>
              <a:t>LinearLayout</a:t>
            </a:r>
            <a:r>
              <a:rPr lang="en-GB" sz="1600" dirty="0"/>
              <a:t>&gt;</a:t>
            </a:r>
          </a:p>
        </p:txBody>
      </p:sp>
      <p:pic>
        <p:nvPicPr>
          <p:cNvPr id="4" name="Picture 3"/>
          <p:cNvPicPr>
            <a:picLocks noChangeAspect="1"/>
          </p:cNvPicPr>
          <p:nvPr/>
        </p:nvPicPr>
        <p:blipFill>
          <a:blip r:embed="rId2"/>
          <a:stretch>
            <a:fillRect/>
          </a:stretch>
        </p:blipFill>
        <p:spPr>
          <a:xfrm>
            <a:off x="395053" y="2398971"/>
            <a:ext cx="3888864" cy="2307393"/>
          </a:xfrm>
          <a:prstGeom prst="rect">
            <a:avLst/>
          </a:prstGeom>
        </p:spPr>
      </p:pic>
    </p:spTree>
    <p:extLst>
      <p:ext uri="{BB962C8B-B14F-4D97-AF65-F5344CB8AC3E}">
        <p14:creationId xmlns:p14="http://schemas.microsoft.com/office/powerpoint/2010/main" val="1751598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Toggle buttons</a:t>
            </a:r>
            <a:endParaRPr lang="en-GB" dirty="0"/>
          </a:p>
        </p:txBody>
      </p:sp>
      <p:sp>
        <p:nvSpPr>
          <p:cNvPr id="3" name="Content Placeholder 2"/>
          <p:cNvSpPr>
            <a:spLocks noGrp="1"/>
          </p:cNvSpPr>
          <p:nvPr>
            <p:ph idx="1"/>
          </p:nvPr>
        </p:nvSpPr>
        <p:spPr>
          <a:xfrm>
            <a:off x="3747541" y="2194560"/>
            <a:ext cx="7758659" cy="4024125"/>
          </a:xfrm>
        </p:spPr>
        <p:txBody>
          <a:bodyPr>
            <a:normAutofit/>
          </a:bodyPr>
          <a:lstStyle/>
          <a:p>
            <a:pPr marL="0" indent="0">
              <a:buNone/>
            </a:pPr>
            <a:r>
              <a:rPr lang="en-GB" b="1" dirty="0">
                <a:solidFill>
                  <a:srgbClr val="7030A0"/>
                </a:solidFill>
              </a:rPr>
              <a:t>&lt;</a:t>
            </a:r>
            <a:r>
              <a:rPr lang="en-GB" b="1" dirty="0" err="1">
                <a:solidFill>
                  <a:srgbClr val="7030A0"/>
                </a:solidFill>
              </a:rPr>
              <a:t>ToggleButton</a:t>
            </a:r>
            <a:endParaRPr lang="en-GB" b="1" dirty="0">
              <a:solidFill>
                <a:srgbClr val="7030A0"/>
              </a:solidFill>
            </a:endParaRPr>
          </a:p>
          <a:p>
            <a:pPr marL="0" indent="0">
              <a:buNone/>
            </a:pPr>
            <a:r>
              <a:rPr lang="en-GB" b="1" dirty="0">
                <a:solidFill>
                  <a:srgbClr val="7030A0"/>
                </a:solidFill>
              </a:rPr>
              <a:t>      </a:t>
            </a:r>
            <a:r>
              <a:rPr lang="en-GB" b="1" dirty="0" err="1">
                <a:solidFill>
                  <a:srgbClr val="7030A0"/>
                </a:solidFill>
              </a:rPr>
              <a:t>android:layout_width</a:t>
            </a:r>
            <a:r>
              <a:rPr lang="en-GB" b="1" dirty="0">
                <a:solidFill>
                  <a:srgbClr val="7030A0"/>
                </a:solidFill>
              </a:rPr>
              <a:t>="</a:t>
            </a:r>
            <a:r>
              <a:rPr lang="en-GB" b="1" dirty="0" err="1">
                <a:solidFill>
                  <a:srgbClr val="7030A0"/>
                </a:solidFill>
              </a:rPr>
              <a:t>wrap_content</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android:layout_height</a:t>
            </a:r>
            <a:r>
              <a:rPr lang="en-GB" b="1" dirty="0">
                <a:solidFill>
                  <a:srgbClr val="7030A0"/>
                </a:solidFill>
              </a:rPr>
              <a:t>="</a:t>
            </a:r>
            <a:r>
              <a:rPr lang="en-GB" b="1" dirty="0" err="1">
                <a:solidFill>
                  <a:srgbClr val="7030A0"/>
                </a:solidFill>
              </a:rPr>
              <a:t>wrap_content</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android:text</a:t>
            </a:r>
            <a:r>
              <a:rPr lang="en-GB" b="1" dirty="0">
                <a:solidFill>
                  <a:srgbClr val="7030A0"/>
                </a:solidFill>
              </a:rPr>
              <a:t>="On"</a:t>
            </a:r>
          </a:p>
          <a:p>
            <a:pPr marL="0" indent="0">
              <a:buNone/>
            </a:pPr>
            <a:r>
              <a:rPr lang="en-GB" b="1" dirty="0">
                <a:solidFill>
                  <a:srgbClr val="7030A0"/>
                </a:solidFill>
              </a:rPr>
              <a:t>      </a:t>
            </a:r>
            <a:r>
              <a:rPr lang="en-GB" b="1" dirty="0" err="1">
                <a:solidFill>
                  <a:srgbClr val="7030A0"/>
                </a:solidFill>
              </a:rPr>
              <a:t>android:id</a:t>
            </a:r>
            <a:r>
              <a:rPr lang="en-GB" b="1" dirty="0">
                <a:solidFill>
                  <a:srgbClr val="7030A0"/>
                </a:solidFill>
              </a:rPr>
              <a:t>="@+id/</a:t>
            </a:r>
            <a:r>
              <a:rPr lang="en-GB" b="1" dirty="0" err="1">
                <a:solidFill>
                  <a:srgbClr val="7030A0"/>
                </a:solidFill>
              </a:rPr>
              <a:t>toggleButton</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android:checked</a:t>
            </a:r>
            <a:r>
              <a:rPr lang="en-GB" b="1" dirty="0">
                <a:solidFill>
                  <a:srgbClr val="7030A0"/>
                </a:solidFill>
              </a:rPr>
              <a:t>="true"</a:t>
            </a:r>
          </a:p>
          <a:p>
            <a:pPr marL="0" indent="0">
              <a:buNone/>
            </a:pPr>
            <a:r>
              <a:rPr lang="en-GB" b="1" dirty="0">
                <a:solidFill>
                  <a:srgbClr val="7030A0"/>
                </a:solidFill>
              </a:rPr>
              <a:t>      </a:t>
            </a:r>
            <a:r>
              <a:rPr lang="en-GB" b="1" dirty="0" err="1">
                <a:solidFill>
                  <a:srgbClr val="7030A0"/>
                </a:solidFill>
              </a:rPr>
              <a:t>android:layout_below</a:t>
            </a:r>
            <a:r>
              <a:rPr lang="en-GB" b="1" dirty="0">
                <a:solidFill>
                  <a:srgbClr val="7030A0"/>
                </a:solidFill>
              </a:rPr>
              <a:t>="@+id/</a:t>
            </a:r>
            <a:r>
              <a:rPr lang="en-GB" b="1" dirty="0" err="1">
                <a:solidFill>
                  <a:srgbClr val="7030A0"/>
                </a:solidFill>
              </a:rPr>
              <a:t>imageButton</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android:layout_toLeftOf</a:t>
            </a:r>
            <a:r>
              <a:rPr lang="en-GB" b="1" dirty="0">
                <a:solidFill>
                  <a:srgbClr val="7030A0"/>
                </a:solidFill>
              </a:rPr>
              <a:t>="@+id/</a:t>
            </a:r>
            <a:r>
              <a:rPr lang="en-GB" b="1" dirty="0" err="1">
                <a:solidFill>
                  <a:srgbClr val="7030A0"/>
                </a:solidFill>
              </a:rPr>
              <a:t>imageButton</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android:layout_toStartOf</a:t>
            </a:r>
            <a:r>
              <a:rPr lang="en-GB" b="1" dirty="0">
                <a:solidFill>
                  <a:srgbClr val="7030A0"/>
                </a:solidFill>
              </a:rPr>
              <a:t>="@+id/</a:t>
            </a:r>
            <a:r>
              <a:rPr lang="en-GB" b="1" dirty="0" err="1">
                <a:solidFill>
                  <a:srgbClr val="7030A0"/>
                </a:solidFill>
              </a:rPr>
              <a:t>imageButton</a:t>
            </a:r>
            <a:r>
              <a:rPr lang="en-GB" b="1" dirty="0">
                <a:solidFill>
                  <a:srgbClr val="7030A0"/>
                </a:solidFill>
              </a:rPr>
              <a:t>" /&gt;</a:t>
            </a:r>
          </a:p>
        </p:txBody>
      </p:sp>
      <p:pic>
        <p:nvPicPr>
          <p:cNvPr id="4" name="Picture 3"/>
          <p:cNvPicPr>
            <a:picLocks noChangeAspect="1"/>
          </p:cNvPicPr>
          <p:nvPr/>
        </p:nvPicPr>
        <p:blipFill>
          <a:blip r:embed="rId2"/>
          <a:stretch>
            <a:fillRect/>
          </a:stretch>
        </p:blipFill>
        <p:spPr>
          <a:xfrm>
            <a:off x="405382" y="4733846"/>
            <a:ext cx="2585153" cy="891432"/>
          </a:xfrm>
          <a:prstGeom prst="rect">
            <a:avLst/>
          </a:prstGeom>
        </p:spPr>
      </p:pic>
      <p:pic>
        <p:nvPicPr>
          <p:cNvPr id="5" name="Picture 4"/>
          <p:cNvPicPr>
            <a:picLocks noChangeAspect="1"/>
          </p:cNvPicPr>
          <p:nvPr/>
        </p:nvPicPr>
        <p:blipFill>
          <a:blip r:embed="rId3"/>
          <a:stretch>
            <a:fillRect/>
          </a:stretch>
        </p:blipFill>
        <p:spPr>
          <a:xfrm>
            <a:off x="0" y="1498861"/>
            <a:ext cx="4288789" cy="558540"/>
          </a:xfrm>
          <a:prstGeom prst="rect">
            <a:avLst/>
          </a:prstGeom>
        </p:spPr>
      </p:pic>
      <p:pic>
        <p:nvPicPr>
          <p:cNvPr id="7" name="Picture 6"/>
          <p:cNvPicPr>
            <a:picLocks noChangeAspect="1"/>
          </p:cNvPicPr>
          <p:nvPr/>
        </p:nvPicPr>
        <p:blipFill>
          <a:blip r:embed="rId4"/>
          <a:stretch>
            <a:fillRect/>
          </a:stretch>
        </p:blipFill>
        <p:spPr>
          <a:xfrm>
            <a:off x="869739" y="2619437"/>
            <a:ext cx="1428750" cy="1428750"/>
          </a:xfrm>
          <a:prstGeom prst="rect">
            <a:avLst/>
          </a:prstGeom>
        </p:spPr>
      </p:pic>
    </p:spTree>
    <p:extLst>
      <p:ext uri="{BB962C8B-B14F-4D97-AF65-F5344CB8AC3E}">
        <p14:creationId xmlns:p14="http://schemas.microsoft.com/office/powerpoint/2010/main" val="3569411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0689" y="3749"/>
            <a:ext cx="9231442" cy="1293028"/>
          </a:xfrm>
        </p:spPr>
        <p:txBody>
          <a:bodyPr/>
          <a:lstStyle/>
          <a:p>
            <a:r>
              <a:rPr lang="en-US" dirty="0"/>
              <a:t>spinners</a:t>
            </a:r>
            <a:endParaRPr lang="en-GB" dirty="0"/>
          </a:p>
        </p:txBody>
      </p:sp>
      <p:sp>
        <p:nvSpPr>
          <p:cNvPr id="3" name="Content Placeholder 2"/>
          <p:cNvSpPr>
            <a:spLocks noGrp="1"/>
          </p:cNvSpPr>
          <p:nvPr>
            <p:ph idx="1"/>
          </p:nvPr>
        </p:nvSpPr>
        <p:spPr>
          <a:xfrm>
            <a:off x="4781862" y="584616"/>
            <a:ext cx="6724337" cy="6273384"/>
          </a:xfrm>
        </p:spPr>
        <p:txBody>
          <a:bodyPr>
            <a:normAutofit/>
          </a:bodyPr>
          <a:lstStyle/>
          <a:p>
            <a:pPr marL="0" indent="0">
              <a:buNone/>
            </a:pPr>
            <a:r>
              <a:rPr lang="en-GB" b="1" dirty="0">
                <a:solidFill>
                  <a:srgbClr val="7030A0"/>
                </a:solidFill>
              </a:rPr>
              <a:t>&lt;Spinner</a:t>
            </a:r>
          </a:p>
          <a:p>
            <a:pPr marL="0" indent="0">
              <a:buNone/>
            </a:pPr>
            <a:r>
              <a:rPr lang="en-GB" b="1" dirty="0">
                <a:solidFill>
                  <a:srgbClr val="7030A0"/>
                </a:solidFill>
              </a:rPr>
              <a:t>    </a:t>
            </a:r>
            <a:r>
              <a:rPr lang="en-GB" b="1" dirty="0" err="1">
                <a:solidFill>
                  <a:srgbClr val="7030A0"/>
                </a:solidFill>
              </a:rPr>
              <a:t>android:id</a:t>
            </a:r>
            <a:r>
              <a:rPr lang="en-GB" b="1" dirty="0">
                <a:solidFill>
                  <a:srgbClr val="7030A0"/>
                </a:solidFill>
              </a:rPr>
              <a:t>="@+id/</a:t>
            </a:r>
            <a:r>
              <a:rPr lang="en-GB" b="1" dirty="0" err="1">
                <a:solidFill>
                  <a:srgbClr val="7030A0"/>
                </a:solidFill>
              </a:rPr>
              <a:t>planets_spinner</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android:layout_width</a:t>
            </a:r>
            <a:r>
              <a:rPr lang="en-GB" b="1" dirty="0">
                <a:solidFill>
                  <a:srgbClr val="7030A0"/>
                </a:solidFill>
              </a:rPr>
              <a:t>="</a:t>
            </a:r>
            <a:r>
              <a:rPr lang="en-GB" b="1" dirty="0" err="1">
                <a:solidFill>
                  <a:srgbClr val="7030A0"/>
                </a:solidFill>
              </a:rPr>
              <a:t>fill_parent</a:t>
            </a:r>
            <a:r>
              <a:rPr lang="en-GB" b="1" dirty="0">
                <a:solidFill>
                  <a:srgbClr val="7030A0"/>
                </a:solidFill>
              </a:rPr>
              <a:t>"</a:t>
            </a:r>
          </a:p>
          <a:p>
            <a:pPr marL="0" indent="0">
              <a:buNone/>
            </a:pPr>
            <a:r>
              <a:rPr lang="en-GB" b="1" dirty="0">
                <a:solidFill>
                  <a:srgbClr val="7030A0"/>
                </a:solidFill>
              </a:rPr>
              <a:t>    </a:t>
            </a:r>
            <a:r>
              <a:rPr lang="en-GB" b="1" dirty="0" err="1">
                <a:solidFill>
                  <a:srgbClr val="7030A0"/>
                </a:solidFill>
              </a:rPr>
              <a:t>android:layout_height</a:t>
            </a:r>
            <a:r>
              <a:rPr lang="en-GB" b="1" dirty="0">
                <a:solidFill>
                  <a:srgbClr val="7030A0"/>
                </a:solidFill>
              </a:rPr>
              <a:t>="</a:t>
            </a:r>
            <a:r>
              <a:rPr lang="en-GB" b="1" dirty="0" err="1">
                <a:solidFill>
                  <a:srgbClr val="7030A0"/>
                </a:solidFill>
              </a:rPr>
              <a:t>wrap_content</a:t>
            </a:r>
            <a:r>
              <a:rPr lang="en-GB" b="1" dirty="0">
                <a:solidFill>
                  <a:srgbClr val="7030A0"/>
                </a:solidFill>
              </a:rPr>
              <a:t>" /&gt;</a:t>
            </a:r>
          </a:p>
          <a:p>
            <a:pPr marL="0" indent="0">
              <a:buNone/>
            </a:pPr>
            <a:endParaRPr lang="en-GB" dirty="0"/>
          </a:p>
          <a:p>
            <a:pPr marL="0" indent="0">
              <a:buNone/>
            </a:pPr>
            <a:r>
              <a:rPr lang="en-GB" dirty="0"/>
              <a:t>To populate the spinner with a list of choices, you then need to specify a </a:t>
            </a:r>
            <a:r>
              <a:rPr lang="en-GB" b="1" dirty="0" err="1">
                <a:solidFill>
                  <a:srgbClr val="FF0000"/>
                </a:solidFill>
              </a:rPr>
              <a:t>SpinnerAdapter</a:t>
            </a:r>
            <a:r>
              <a:rPr lang="en-GB" dirty="0"/>
              <a:t> in your Activity or Fragment source code.</a:t>
            </a:r>
          </a:p>
          <a:p>
            <a:pPr marL="0" indent="0">
              <a:buNone/>
            </a:pPr>
            <a:endParaRPr lang="en-US" dirty="0"/>
          </a:p>
          <a:p>
            <a:pPr marL="0" indent="0">
              <a:buNone/>
            </a:pPr>
            <a:r>
              <a:rPr lang="en-GB" dirty="0"/>
              <a:t>The choices you provide for the spinner can come from any source, but must be provided through an </a:t>
            </a:r>
            <a:r>
              <a:rPr lang="en-GB" b="1" dirty="0" err="1"/>
              <a:t>SpinnerAdapter</a:t>
            </a:r>
            <a:r>
              <a:rPr lang="en-GB" dirty="0"/>
              <a:t>, such as an </a:t>
            </a:r>
            <a:r>
              <a:rPr lang="en-GB" b="1" dirty="0" err="1"/>
              <a:t>ArrayAdapter</a:t>
            </a:r>
            <a:r>
              <a:rPr lang="en-GB" dirty="0"/>
              <a:t> if the choices are available in an array or a </a:t>
            </a:r>
            <a:r>
              <a:rPr lang="en-GB" b="1" dirty="0" err="1"/>
              <a:t>CursorAdapter</a:t>
            </a:r>
            <a:r>
              <a:rPr lang="en-GB" dirty="0"/>
              <a:t> if the choices are available from a database query.</a:t>
            </a:r>
          </a:p>
          <a:p>
            <a:pPr marL="0" indent="0">
              <a:buNone/>
            </a:pPr>
            <a:endParaRPr lang="en-US" dirty="0"/>
          </a:p>
          <a:p>
            <a:pPr marL="0" indent="0">
              <a:buNone/>
            </a:pPr>
            <a:r>
              <a:rPr lang="en-US" sz="1400" dirty="0"/>
              <a:t>See: </a:t>
            </a:r>
            <a:r>
              <a:rPr lang="en-US" sz="1400" dirty="0">
                <a:hlinkClick r:id="rId3"/>
              </a:rPr>
              <a:t>http://developer.android.com/guide/topics/ui/controls/spinner.html</a:t>
            </a:r>
            <a:r>
              <a:rPr lang="en-US" sz="1400" dirty="0"/>
              <a:t> </a:t>
            </a:r>
          </a:p>
        </p:txBody>
      </p:sp>
      <p:pic>
        <p:nvPicPr>
          <p:cNvPr id="11266" name="Picture 2" descr="http://developer.android.com/images/ui/spinn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319" y="2057401"/>
            <a:ext cx="3238500" cy="2543175"/>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34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pickers</a:t>
            </a:r>
            <a:endParaRPr lang="en-GB"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See: </a:t>
            </a:r>
            <a:r>
              <a:rPr lang="en-US" dirty="0">
                <a:hlinkClick r:id="rId2"/>
              </a:rPr>
              <a:t>http://developer.android.com/guide/topics/ui/controls/pickers.html</a:t>
            </a:r>
            <a:r>
              <a:rPr lang="en-US" dirty="0"/>
              <a:t> </a:t>
            </a:r>
            <a:endParaRPr lang="en-GB" dirty="0"/>
          </a:p>
        </p:txBody>
      </p:sp>
      <p:pic>
        <p:nvPicPr>
          <p:cNvPr id="12290" name="Picture 2" descr="http://developer.android.com/images/ui/pick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88" y="2057401"/>
            <a:ext cx="6987344" cy="3249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296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handlers</a:t>
            </a:r>
            <a:endParaRPr lang="en-GB" dirty="0"/>
          </a:p>
        </p:txBody>
      </p:sp>
      <p:sp>
        <p:nvSpPr>
          <p:cNvPr id="3" name="Content Placeholder 2"/>
          <p:cNvSpPr>
            <a:spLocks noGrp="1"/>
          </p:cNvSpPr>
          <p:nvPr>
            <p:ph idx="1"/>
          </p:nvPr>
        </p:nvSpPr>
        <p:spPr/>
        <p:txBody>
          <a:bodyPr>
            <a:normAutofit lnSpcReduction="10000"/>
          </a:bodyPr>
          <a:lstStyle/>
          <a:p>
            <a:r>
              <a:rPr lang="en-US" dirty="0"/>
              <a:t>Create an event listener</a:t>
            </a:r>
          </a:p>
          <a:p>
            <a:r>
              <a:rPr lang="en-US" dirty="0"/>
              <a:t>Register event listener</a:t>
            </a:r>
          </a:p>
          <a:p>
            <a:r>
              <a:rPr lang="en-US" dirty="0"/>
              <a:t>Create an event handler</a:t>
            </a:r>
          </a:p>
          <a:p>
            <a:endParaRPr lang="en-US" dirty="0"/>
          </a:p>
          <a:p>
            <a:endParaRPr lang="en-US" dirty="0"/>
          </a:p>
          <a:p>
            <a:r>
              <a:rPr lang="en-US" dirty="0"/>
              <a:t>Event occurs</a:t>
            </a:r>
          </a:p>
          <a:p>
            <a:r>
              <a:rPr lang="en-US" dirty="0"/>
              <a:t>Event listener fires</a:t>
            </a:r>
          </a:p>
          <a:p>
            <a:r>
              <a:rPr lang="en-US" dirty="0"/>
              <a:t>Handler is called</a:t>
            </a:r>
          </a:p>
          <a:p>
            <a:endParaRPr lang="en-US" dirty="0"/>
          </a:p>
          <a:p>
            <a:r>
              <a:rPr lang="en-US" dirty="0"/>
              <a:t>Example:</a:t>
            </a:r>
            <a:endParaRPr lang="en-GB" dirty="0"/>
          </a:p>
        </p:txBody>
      </p:sp>
    </p:spTree>
    <p:extLst>
      <p:ext uri="{BB962C8B-B14F-4D97-AF65-F5344CB8AC3E}">
        <p14:creationId xmlns:p14="http://schemas.microsoft.com/office/powerpoint/2010/main" val="15224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a </a:t>
            </a:r>
            <a:r>
              <a:rPr lang="en-US" dirty="0" err="1"/>
              <a:t>ui</a:t>
            </a:r>
            <a:endParaRPr lang="en-GB" dirty="0"/>
          </a:p>
        </p:txBody>
      </p:sp>
      <p:pic>
        <p:nvPicPr>
          <p:cNvPr id="3074" name="Picture 2" descr="http://developer.android.com/images/viewgro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672" y="2057401"/>
            <a:ext cx="8931728" cy="4767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96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9310" y="1244184"/>
            <a:ext cx="11142690" cy="5411449"/>
          </a:xfrm>
        </p:spPr>
        <p:txBody>
          <a:bodyPr>
            <a:noAutofit/>
          </a:bodyPr>
          <a:lstStyle/>
          <a:p>
            <a:pPr marL="0" indent="0">
              <a:buNone/>
            </a:pPr>
            <a:r>
              <a:rPr lang="en-GB" sz="2400" dirty="0"/>
              <a:t>package </a:t>
            </a:r>
            <a:r>
              <a:rPr lang="en-GB" sz="2400" dirty="0" err="1"/>
              <a:t>com.example.myapplication</a:t>
            </a:r>
            <a:r>
              <a:rPr lang="en-GB" sz="2400" dirty="0"/>
              <a:t>;</a:t>
            </a:r>
          </a:p>
          <a:p>
            <a:pPr marL="0" indent="0">
              <a:buNone/>
            </a:pPr>
            <a:endParaRPr lang="en-GB" sz="2400" dirty="0"/>
          </a:p>
          <a:p>
            <a:pPr marL="0" indent="0">
              <a:buNone/>
            </a:pPr>
            <a:r>
              <a:rPr lang="en-GB" sz="2400" dirty="0"/>
              <a:t>public class </a:t>
            </a:r>
            <a:r>
              <a:rPr lang="en-GB" sz="2400" dirty="0" err="1"/>
              <a:t>MainActivity</a:t>
            </a:r>
            <a:r>
              <a:rPr lang="en-GB" sz="2400" dirty="0"/>
              <a:t> extends </a:t>
            </a:r>
            <a:r>
              <a:rPr lang="en-GB" sz="2400" dirty="0" err="1"/>
              <a:t>ActionBarActivity</a:t>
            </a:r>
            <a:r>
              <a:rPr lang="en-GB" sz="2400" dirty="0"/>
              <a:t> {</a:t>
            </a:r>
          </a:p>
          <a:p>
            <a:pPr marL="0" indent="0">
              <a:buNone/>
            </a:pPr>
            <a:r>
              <a:rPr lang="en-GB" sz="2400" dirty="0"/>
              <a:t>   </a:t>
            </a:r>
          </a:p>
          <a:p>
            <a:pPr marL="0" indent="0">
              <a:buNone/>
            </a:pPr>
            <a:r>
              <a:rPr lang="en-GB" sz="2400" dirty="0"/>
              <a:t>   Button b1;  </a:t>
            </a:r>
            <a:r>
              <a:rPr lang="en-GB" sz="2400" b="1" dirty="0">
                <a:solidFill>
                  <a:srgbClr val="FF0000"/>
                </a:solidFill>
              </a:rPr>
              <a:t>//declare a button</a:t>
            </a:r>
          </a:p>
          <a:p>
            <a:pPr marL="0" indent="0">
              <a:buNone/>
            </a:pPr>
            <a:r>
              <a:rPr lang="en-GB" sz="2400" dirty="0"/>
              <a:t>   </a:t>
            </a:r>
          </a:p>
          <a:p>
            <a:pPr marL="0" indent="0">
              <a:buNone/>
            </a:pPr>
            <a:r>
              <a:rPr lang="en-GB" sz="2400" dirty="0"/>
              <a:t>   @Override</a:t>
            </a:r>
          </a:p>
          <a:p>
            <a:pPr marL="0" indent="0">
              <a:buNone/>
            </a:pPr>
            <a:r>
              <a:rPr lang="en-GB" sz="2400" dirty="0"/>
              <a:t>   protected void </a:t>
            </a:r>
            <a:r>
              <a:rPr lang="en-GB" sz="2400" dirty="0" err="1"/>
              <a:t>onCreate</a:t>
            </a:r>
            <a:r>
              <a:rPr lang="en-GB" sz="2400" dirty="0"/>
              <a:t>(Bundle </a:t>
            </a:r>
            <a:r>
              <a:rPr lang="en-GB" sz="2400" dirty="0" err="1"/>
              <a:t>savedInstanceState</a:t>
            </a:r>
            <a:r>
              <a:rPr lang="en-GB" sz="2400" dirty="0"/>
              <a:t>) {</a:t>
            </a:r>
          </a:p>
          <a:p>
            <a:pPr marL="0" indent="0">
              <a:buNone/>
            </a:pPr>
            <a:r>
              <a:rPr lang="en-GB" sz="2400" dirty="0"/>
              <a:t>      </a:t>
            </a:r>
            <a:r>
              <a:rPr lang="en-GB" sz="2400" dirty="0" err="1"/>
              <a:t>super.onCreate</a:t>
            </a:r>
            <a:r>
              <a:rPr lang="en-GB" sz="2400" dirty="0"/>
              <a:t>(</a:t>
            </a:r>
            <a:r>
              <a:rPr lang="en-GB" sz="2400" dirty="0" err="1"/>
              <a:t>savedInstanceState</a:t>
            </a:r>
            <a:r>
              <a:rPr lang="en-GB" sz="2400" dirty="0"/>
              <a:t>);</a:t>
            </a:r>
          </a:p>
          <a:p>
            <a:pPr marL="0" indent="0">
              <a:buNone/>
            </a:pPr>
            <a:r>
              <a:rPr lang="en-GB" sz="2400" dirty="0"/>
              <a:t>      </a:t>
            </a:r>
            <a:r>
              <a:rPr lang="en-GB" sz="2400" dirty="0" err="1"/>
              <a:t>setContentView</a:t>
            </a:r>
            <a:r>
              <a:rPr lang="en-GB" sz="2400" dirty="0"/>
              <a:t>(</a:t>
            </a:r>
            <a:r>
              <a:rPr lang="en-GB" sz="2400" dirty="0" err="1"/>
              <a:t>R.layout.activity_main</a:t>
            </a:r>
            <a:r>
              <a:rPr lang="en-GB" sz="2400" dirty="0"/>
              <a:t>); </a:t>
            </a:r>
            <a:r>
              <a:rPr lang="en-GB" sz="2400" b="1" dirty="0">
                <a:solidFill>
                  <a:srgbClr val="FF0000"/>
                </a:solidFill>
              </a:rPr>
              <a:t>//Select activity</a:t>
            </a:r>
          </a:p>
          <a:p>
            <a:pPr marL="0" indent="0">
              <a:buNone/>
            </a:pPr>
            <a:r>
              <a:rPr lang="en-GB" sz="2400" dirty="0"/>
              <a:t>      </a:t>
            </a:r>
          </a:p>
          <a:p>
            <a:pPr marL="0" indent="0">
              <a:buNone/>
            </a:pPr>
            <a:r>
              <a:rPr lang="en-GB" sz="2400" dirty="0"/>
              <a:t>      </a:t>
            </a:r>
          </a:p>
          <a:p>
            <a:pPr marL="0" indent="0">
              <a:buNone/>
            </a:pPr>
            <a:endParaRPr lang="en-GB" sz="2400" dirty="0"/>
          </a:p>
        </p:txBody>
      </p:sp>
    </p:spTree>
    <p:extLst>
      <p:ext uri="{BB962C8B-B14F-4D97-AF65-F5344CB8AC3E}">
        <p14:creationId xmlns:p14="http://schemas.microsoft.com/office/powerpoint/2010/main" val="1613588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844" y="1768839"/>
            <a:ext cx="11797258" cy="4824600"/>
          </a:xfrm>
        </p:spPr>
        <p:txBody>
          <a:bodyPr/>
          <a:lstStyle/>
          <a:p>
            <a:pPr marL="0" indent="0">
              <a:buNone/>
            </a:pPr>
            <a:r>
              <a:rPr lang="en-GB" b="1" dirty="0">
                <a:solidFill>
                  <a:srgbClr val="7030A0"/>
                </a:solidFill>
              </a:rPr>
              <a:t>b1=(Button)</a:t>
            </a:r>
            <a:r>
              <a:rPr lang="en-GB" b="1" dirty="0" err="1">
                <a:solidFill>
                  <a:srgbClr val="7030A0"/>
                </a:solidFill>
              </a:rPr>
              <a:t>findViewById</a:t>
            </a:r>
            <a:r>
              <a:rPr lang="en-GB" b="1" dirty="0">
                <a:solidFill>
                  <a:srgbClr val="7030A0"/>
                </a:solidFill>
              </a:rPr>
              <a:t>(</a:t>
            </a:r>
            <a:r>
              <a:rPr lang="en-GB" b="1" dirty="0" err="1">
                <a:solidFill>
                  <a:srgbClr val="7030A0"/>
                </a:solidFill>
              </a:rPr>
              <a:t>R.id.button</a:t>
            </a:r>
            <a:r>
              <a:rPr lang="en-GB" b="1" dirty="0">
                <a:solidFill>
                  <a:srgbClr val="7030A0"/>
                </a:solidFill>
              </a:rPr>
              <a:t>);    </a:t>
            </a:r>
            <a:r>
              <a:rPr lang="en-GB" b="1" dirty="0">
                <a:solidFill>
                  <a:srgbClr val="FF0000"/>
                </a:solidFill>
              </a:rPr>
              <a:t>//Instantiate button</a:t>
            </a:r>
          </a:p>
          <a:p>
            <a:pPr marL="0" indent="0">
              <a:buNone/>
            </a:pPr>
            <a:endParaRPr lang="en-GB" b="1" dirty="0">
              <a:solidFill>
                <a:srgbClr val="FF0000"/>
              </a:solidFill>
            </a:endParaRPr>
          </a:p>
          <a:p>
            <a:pPr marL="0" indent="0">
              <a:buNone/>
            </a:pPr>
            <a:r>
              <a:rPr lang="en-GB" b="1" dirty="0">
                <a:solidFill>
                  <a:srgbClr val="00B0F0"/>
                </a:solidFill>
              </a:rPr>
              <a:t>b1.setOnClickListener</a:t>
            </a:r>
            <a:r>
              <a:rPr lang="en-GB" dirty="0"/>
              <a:t>( </a:t>
            </a:r>
            <a:r>
              <a:rPr lang="en-GB" b="1" dirty="0">
                <a:solidFill>
                  <a:srgbClr val="7030A0"/>
                </a:solidFill>
              </a:rPr>
              <a:t>new</a:t>
            </a:r>
            <a:r>
              <a:rPr lang="en-GB" dirty="0">
                <a:solidFill>
                  <a:srgbClr val="7030A0"/>
                </a:solidFill>
              </a:rPr>
              <a:t> </a:t>
            </a:r>
            <a:r>
              <a:rPr lang="en-GB" b="1" dirty="0" err="1">
                <a:solidFill>
                  <a:srgbClr val="7030A0"/>
                </a:solidFill>
              </a:rPr>
              <a:t>View.OnClickListener</a:t>
            </a:r>
            <a:r>
              <a:rPr lang="en-GB" b="1" dirty="0">
                <a:solidFill>
                  <a:srgbClr val="7030A0"/>
                </a:solidFill>
              </a:rPr>
              <a:t>() </a:t>
            </a:r>
            <a:r>
              <a:rPr lang="en-GB" dirty="0"/>
              <a:t>{     </a:t>
            </a:r>
            <a:r>
              <a:rPr lang="en-GB" b="1" dirty="0">
                <a:solidFill>
                  <a:srgbClr val="FF0000"/>
                </a:solidFill>
              </a:rPr>
              <a:t>//Create listener &amp; </a:t>
            </a:r>
            <a:r>
              <a:rPr lang="en-GB" b="1" dirty="0">
                <a:solidFill>
                  <a:srgbClr val="00B0F0"/>
                </a:solidFill>
              </a:rPr>
              <a:t>register</a:t>
            </a:r>
          </a:p>
          <a:p>
            <a:pPr marL="0" indent="0">
              <a:buNone/>
            </a:pPr>
            <a:r>
              <a:rPr lang="en-GB" dirty="0"/>
              <a:t>         </a:t>
            </a:r>
            <a:r>
              <a:rPr lang="en-GB" b="1" dirty="0">
                <a:solidFill>
                  <a:srgbClr val="7030A0"/>
                </a:solidFill>
              </a:rPr>
              <a:t>@Override</a:t>
            </a:r>
          </a:p>
          <a:p>
            <a:pPr marL="0" indent="0">
              <a:buNone/>
            </a:pPr>
            <a:r>
              <a:rPr lang="en-GB" b="1" dirty="0">
                <a:solidFill>
                  <a:srgbClr val="7030A0"/>
                </a:solidFill>
              </a:rPr>
              <a:t>         public void </a:t>
            </a:r>
            <a:r>
              <a:rPr lang="en-GB" b="1" dirty="0" err="1">
                <a:solidFill>
                  <a:srgbClr val="7030A0"/>
                </a:solidFill>
              </a:rPr>
              <a:t>onClick</a:t>
            </a:r>
            <a:r>
              <a:rPr lang="en-GB" b="1" dirty="0">
                <a:solidFill>
                  <a:srgbClr val="7030A0"/>
                </a:solidFill>
              </a:rPr>
              <a:t>(View v) {      </a:t>
            </a:r>
            <a:r>
              <a:rPr lang="en-GB" b="1" dirty="0">
                <a:solidFill>
                  <a:srgbClr val="FF0000"/>
                </a:solidFill>
              </a:rPr>
              <a:t>//Event handler</a:t>
            </a:r>
          </a:p>
          <a:p>
            <a:pPr marL="0" indent="0">
              <a:buNone/>
            </a:pPr>
            <a:r>
              <a:rPr lang="en-GB" b="1" dirty="0">
                <a:solidFill>
                  <a:srgbClr val="7030A0"/>
                </a:solidFill>
              </a:rPr>
              <a:t>            </a:t>
            </a:r>
            <a:r>
              <a:rPr lang="en-GB" b="1" dirty="0" err="1">
                <a:solidFill>
                  <a:srgbClr val="7030A0"/>
                </a:solidFill>
              </a:rPr>
              <a:t>TextView</a:t>
            </a:r>
            <a:r>
              <a:rPr lang="en-GB" b="1" dirty="0">
                <a:solidFill>
                  <a:srgbClr val="7030A0"/>
                </a:solidFill>
              </a:rPr>
              <a:t> </a:t>
            </a:r>
            <a:r>
              <a:rPr lang="en-GB" b="1" dirty="0" err="1">
                <a:solidFill>
                  <a:srgbClr val="7030A0"/>
                </a:solidFill>
              </a:rPr>
              <a:t>txtView</a:t>
            </a:r>
            <a:r>
              <a:rPr lang="en-GB" b="1" dirty="0">
                <a:solidFill>
                  <a:srgbClr val="7030A0"/>
                </a:solidFill>
              </a:rPr>
              <a:t> = (</a:t>
            </a:r>
            <a:r>
              <a:rPr lang="en-GB" b="1" dirty="0" err="1">
                <a:solidFill>
                  <a:srgbClr val="7030A0"/>
                </a:solidFill>
              </a:rPr>
              <a:t>TextView</a:t>
            </a:r>
            <a:r>
              <a:rPr lang="en-GB" b="1" dirty="0">
                <a:solidFill>
                  <a:srgbClr val="7030A0"/>
                </a:solidFill>
              </a:rPr>
              <a:t>) </a:t>
            </a:r>
            <a:r>
              <a:rPr lang="en-GB" b="1" dirty="0" err="1">
                <a:solidFill>
                  <a:srgbClr val="7030A0"/>
                </a:solidFill>
              </a:rPr>
              <a:t>findViewById</a:t>
            </a:r>
            <a:r>
              <a:rPr lang="en-GB" b="1" dirty="0">
                <a:solidFill>
                  <a:srgbClr val="7030A0"/>
                </a:solidFill>
              </a:rPr>
              <a:t>(</a:t>
            </a:r>
            <a:r>
              <a:rPr lang="en-GB" b="1" dirty="0" err="1">
                <a:solidFill>
                  <a:srgbClr val="7030A0"/>
                </a:solidFill>
              </a:rPr>
              <a:t>R.id.textView</a:t>
            </a:r>
            <a:r>
              <a:rPr lang="en-GB" b="1" dirty="0">
                <a:solidFill>
                  <a:srgbClr val="7030A0"/>
                </a:solidFill>
              </a:rPr>
              <a:t>);   </a:t>
            </a:r>
            <a:r>
              <a:rPr lang="en-GB" b="1" dirty="0">
                <a:solidFill>
                  <a:srgbClr val="FF0000"/>
                </a:solidFill>
              </a:rPr>
              <a:t>//Create </a:t>
            </a:r>
            <a:r>
              <a:rPr lang="en-GB" b="1" dirty="0" err="1">
                <a:solidFill>
                  <a:srgbClr val="FF0000"/>
                </a:solidFill>
              </a:rPr>
              <a:t>textview</a:t>
            </a:r>
            <a:endParaRPr lang="en-GB" b="1" dirty="0">
              <a:solidFill>
                <a:srgbClr val="FF0000"/>
              </a:solidFill>
            </a:endParaRPr>
          </a:p>
          <a:p>
            <a:pPr marL="0" indent="0">
              <a:buNone/>
            </a:pPr>
            <a:r>
              <a:rPr lang="en-GB" b="1" dirty="0">
                <a:solidFill>
                  <a:srgbClr val="7030A0"/>
                </a:solidFill>
              </a:rPr>
              <a:t>            </a:t>
            </a:r>
            <a:r>
              <a:rPr lang="en-GB" b="1" dirty="0" err="1">
                <a:solidFill>
                  <a:srgbClr val="7030A0"/>
                </a:solidFill>
              </a:rPr>
              <a:t>txtView.setTextSize</a:t>
            </a:r>
            <a:r>
              <a:rPr lang="en-GB" b="1" dirty="0">
                <a:solidFill>
                  <a:srgbClr val="7030A0"/>
                </a:solidFill>
              </a:rPr>
              <a:t>(25);      </a:t>
            </a:r>
            <a:r>
              <a:rPr lang="en-GB" b="1" dirty="0">
                <a:solidFill>
                  <a:srgbClr val="FF0000"/>
                </a:solidFill>
              </a:rPr>
              <a:t>//Set </a:t>
            </a:r>
            <a:r>
              <a:rPr lang="en-GB" b="1" dirty="0" err="1">
                <a:solidFill>
                  <a:srgbClr val="FF0000"/>
                </a:solidFill>
              </a:rPr>
              <a:t>textview</a:t>
            </a:r>
            <a:r>
              <a:rPr lang="en-GB" b="1" dirty="0">
                <a:solidFill>
                  <a:srgbClr val="FF0000"/>
                </a:solidFill>
              </a:rPr>
              <a:t> size</a:t>
            </a:r>
          </a:p>
          <a:p>
            <a:pPr marL="0" indent="0">
              <a:buNone/>
            </a:pPr>
            <a:r>
              <a:rPr lang="en-GB" b="1" dirty="0">
                <a:solidFill>
                  <a:srgbClr val="7030A0"/>
                </a:solidFill>
              </a:rPr>
              <a:t>         }</a:t>
            </a:r>
          </a:p>
          <a:p>
            <a:pPr marL="0" indent="0">
              <a:buNone/>
            </a:pPr>
            <a:r>
              <a:rPr lang="en-GB" b="1" dirty="0">
                <a:solidFill>
                  <a:srgbClr val="7030A0"/>
                </a:solidFill>
              </a:rPr>
              <a:t>      });</a:t>
            </a:r>
          </a:p>
        </p:txBody>
      </p:sp>
    </p:spTree>
    <p:extLst>
      <p:ext uri="{BB962C8B-B14F-4D97-AF65-F5344CB8AC3E}">
        <p14:creationId xmlns:p14="http://schemas.microsoft.com/office/powerpoint/2010/main" val="2358116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fragments</a:t>
            </a:r>
            <a:endParaRPr lang="en-GB" dirty="0"/>
          </a:p>
        </p:txBody>
      </p:sp>
      <p:sp>
        <p:nvSpPr>
          <p:cNvPr id="3" name="Content Placeholder 2"/>
          <p:cNvSpPr>
            <a:spLocks noGrp="1"/>
          </p:cNvSpPr>
          <p:nvPr>
            <p:ph idx="1"/>
          </p:nvPr>
        </p:nvSpPr>
        <p:spPr/>
        <p:txBody>
          <a:bodyPr/>
          <a:lstStyle/>
          <a:p>
            <a:r>
              <a:rPr lang="en-US" dirty="0"/>
              <a:t>Is a part of an Activity; a sub-activity</a:t>
            </a:r>
          </a:p>
          <a:p>
            <a:r>
              <a:rPr lang="en-US" dirty="0"/>
              <a:t>Can receive input events</a:t>
            </a:r>
          </a:p>
          <a:p>
            <a:r>
              <a:rPr lang="en-US" dirty="0"/>
              <a:t>Has its own lifecycle but can not exist outside Activity</a:t>
            </a:r>
          </a:p>
          <a:p>
            <a:r>
              <a:rPr lang="en-US" dirty="0"/>
              <a:t>A fragment can be added or removed while the owner Activity is running</a:t>
            </a:r>
          </a:p>
          <a:p>
            <a:r>
              <a:rPr lang="en-US" dirty="0"/>
              <a:t>It can be re-used</a:t>
            </a:r>
          </a:p>
          <a:p>
            <a:endParaRPr lang="en-US" dirty="0"/>
          </a:p>
        </p:txBody>
      </p:sp>
    </p:spTree>
    <p:extLst>
      <p:ext uri="{BB962C8B-B14F-4D97-AF65-F5344CB8AC3E}">
        <p14:creationId xmlns:p14="http://schemas.microsoft.com/office/powerpoint/2010/main" val="2274424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fragment in java</a:t>
            </a:r>
            <a:endParaRPr lang="en-GB" dirty="0"/>
          </a:p>
        </p:txBody>
      </p:sp>
      <p:sp>
        <p:nvSpPr>
          <p:cNvPr id="4" name="Rectangle 1"/>
          <p:cNvSpPr>
            <a:spLocks noGrp="1" noChangeArrowheads="1"/>
          </p:cNvSpPr>
          <p:nvPr>
            <p:ph idx="1"/>
          </p:nvPr>
        </p:nvSpPr>
        <p:spPr bwMode="auto">
          <a:xfrm>
            <a:off x="248478" y="2164116"/>
            <a:ext cx="11519453" cy="440756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88"/>
                </a:solidFill>
                <a:effectLst/>
                <a:latin typeface="Consolas" panose="020B0609020204030204" pitchFamily="49" charset="0"/>
              </a:rPr>
              <a:t>import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android</a:t>
            </a:r>
            <a:r>
              <a:rPr kumimoji="0" lang="en-US" altLang="en-US" sz="2000" b="0" i="0" u="none" strike="noStrike" cap="none" normalizeH="0" baseline="0" dirty="0" err="1">
                <a:ln>
                  <a:noFill/>
                </a:ln>
                <a:solidFill>
                  <a:srgbClr val="6666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os</a:t>
            </a:r>
            <a:r>
              <a:rPr kumimoji="0" lang="en-US" altLang="en-US" sz="2000" b="0" i="0" u="none" strike="noStrike" cap="none" normalizeH="0" baseline="0" dirty="0" err="1">
                <a:ln>
                  <a:noFill/>
                </a:ln>
                <a:solidFill>
                  <a:srgbClr val="666600"/>
                </a:solidFill>
                <a:effectLst/>
                <a:latin typeface="Consolas" panose="020B0609020204030204" pitchFamily="49" charset="0"/>
              </a:rPr>
              <a:t>.</a:t>
            </a:r>
            <a:r>
              <a:rPr kumimoji="0" lang="en-US" altLang="en-US" sz="2000" b="0" i="0" u="none" strike="noStrike" cap="none" normalizeH="0" baseline="0" dirty="0" err="1">
                <a:ln>
                  <a:noFill/>
                </a:ln>
                <a:solidFill>
                  <a:srgbClr val="660066"/>
                </a:solidFill>
                <a:effectLst/>
                <a:latin typeface="Consolas" panose="020B0609020204030204" pitchFamily="49" charset="0"/>
              </a:rPr>
              <a:t>Bundle</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88"/>
                </a:solidFill>
                <a:effectLst/>
                <a:latin typeface="Consolas" panose="020B0609020204030204" pitchFamily="49" charset="0"/>
              </a:rPr>
              <a:t>import</a:t>
            </a:r>
            <a:r>
              <a:rPr kumimoji="0" lang="en-US" altLang="en-US" sz="2000" b="0" i="0" u="none" strike="noStrike" cap="none" normalizeH="0" baseline="0" dirty="0">
                <a:ln>
                  <a:noFill/>
                </a:ln>
                <a:solidFill>
                  <a:srgbClr val="000000"/>
                </a:solidFill>
                <a:effectLst/>
                <a:latin typeface="Consolas" panose="020B0609020204030204" pitchFamily="49" charset="0"/>
              </a:rPr>
              <a:t> android</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support</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v4</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app</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660066"/>
                </a:solidFill>
                <a:effectLst/>
                <a:latin typeface="Consolas" panose="020B0609020204030204" pitchFamily="49" charset="0"/>
              </a:rPr>
              <a:t>Fragment</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88"/>
                </a:solidFill>
                <a:effectLst/>
                <a:latin typeface="Consolas" panose="020B0609020204030204" pitchFamily="49" charset="0"/>
              </a:rPr>
              <a:t>import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android</a:t>
            </a:r>
            <a:r>
              <a:rPr kumimoji="0" lang="en-US" altLang="en-US" sz="2000" b="0" i="0" u="none" strike="noStrike" cap="none" normalizeH="0" baseline="0" dirty="0" err="1">
                <a:ln>
                  <a:noFill/>
                </a:ln>
                <a:solidFill>
                  <a:srgbClr val="6666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view</a:t>
            </a:r>
            <a:r>
              <a:rPr kumimoji="0" lang="en-US" altLang="en-US" sz="2000" b="0" i="0" u="none" strike="noStrike" cap="none" normalizeH="0" baseline="0" dirty="0" err="1">
                <a:ln>
                  <a:noFill/>
                </a:ln>
                <a:solidFill>
                  <a:srgbClr val="666600"/>
                </a:solidFill>
                <a:effectLst/>
                <a:latin typeface="Consolas" panose="020B0609020204030204" pitchFamily="49" charset="0"/>
              </a:rPr>
              <a:t>.</a:t>
            </a:r>
            <a:r>
              <a:rPr kumimoji="0" lang="en-US" altLang="en-US" sz="2000" b="0" i="0" u="none" strike="noStrike" cap="none" normalizeH="0" baseline="0" dirty="0" err="1">
                <a:ln>
                  <a:noFill/>
                </a:ln>
                <a:solidFill>
                  <a:srgbClr val="660066"/>
                </a:solidFill>
                <a:effectLst/>
                <a:latin typeface="Consolas" panose="020B0609020204030204" pitchFamily="49" charset="0"/>
              </a:rPr>
              <a:t>LayoutInflater</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88"/>
                </a:solidFill>
                <a:effectLst/>
                <a:latin typeface="Consolas" panose="020B0609020204030204" pitchFamily="49" charset="0"/>
              </a:rPr>
              <a:t>import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android</a:t>
            </a:r>
            <a:r>
              <a:rPr kumimoji="0" lang="en-US" altLang="en-US" sz="2000" b="0" i="0" u="none" strike="noStrike" cap="none" normalizeH="0" baseline="0" dirty="0" err="1">
                <a:ln>
                  <a:noFill/>
                </a:ln>
                <a:solidFill>
                  <a:srgbClr val="6666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view</a:t>
            </a:r>
            <a:r>
              <a:rPr kumimoji="0" lang="en-US" altLang="en-US" sz="2000" b="0" i="0" u="none" strike="noStrike" cap="none" normalizeH="0" baseline="0" dirty="0" err="1">
                <a:ln>
                  <a:noFill/>
                </a:ln>
                <a:solidFill>
                  <a:srgbClr val="666600"/>
                </a:solidFill>
                <a:effectLst/>
                <a:latin typeface="Consolas" panose="020B0609020204030204" pitchFamily="49" charset="0"/>
              </a:rPr>
              <a:t>.</a:t>
            </a:r>
            <a:r>
              <a:rPr kumimoji="0" lang="en-US" altLang="en-US" sz="2000" b="0" i="0" u="none" strike="noStrike" cap="none" normalizeH="0" baseline="0" dirty="0" err="1">
                <a:ln>
                  <a:noFill/>
                </a:ln>
                <a:solidFill>
                  <a:srgbClr val="660066"/>
                </a:solidFill>
                <a:effectLst/>
                <a:latin typeface="Consolas" panose="020B0609020204030204" pitchFamily="49" charset="0"/>
              </a:rPr>
              <a:t>ViewGroup</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88"/>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88"/>
                </a:solidFill>
                <a:effectLst/>
                <a:latin typeface="Consolas" panose="020B0609020204030204" pitchFamily="49" charset="0"/>
              </a:rPr>
              <a:t>class</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660066"/>
                </a:solidFill>
                <a:effectLst/>
                <a:latin typeface="Consolas" panose="020B0609020204030204" pitchFamily="49" charset="0"/>
              </a:rPr>
              <a:t>ArticleFragment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88"/>
                </a:solidFill>
                <a:effectLst/>
                <a:latin typeface="Consolas" panose="020B0609020204030204" pitchFamily="49" charset="0"/>
              </a:rPr>
              <a:t>extends</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660066"/>
                </a:solidFill>
                <a:effectLst/>
                <a:latin typeface="Consolas" panose="020B0609020204030204" pitchFamily="49" charset="0"/>
              </a:rPr>
              <a:t>Fragment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6666"/>
                </a:solidFill>
                <a:effectLst/>
                <a:latin typeface="Consolas" panose="020B0609020204030204" pitchFamily="49" charset="0"/>
              </a:rPr>
              <a:t>@Override</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88"/>
                </a:solidFill>
                <a:effectLst/>
                <a:latin typeface="Consolas" panose="020B0609020204030204" pitchFamily="49" charset="0"/>
              </a:rPr>
              <a:t>public</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660066"/>
                </a:solidFill>
                <a:effectLst/>
                <a:latin typeface="Consolas" panose="020B0609020204030204" pitchFamily="49" charset="0"/>
              </a:rPr>
              <a:t>View</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onCreateView</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err="1">
                <a:ln>
                  <a:noFill/>
                </a:ln>
                <a:solidFill>
                  <a:srgbClr val="660066"/>
                </a:solidFill>
                <a:effectLst/>
                <a:latin typeface="Consolas" panose="020B0609020204030204" pitchFamily="49" charset="0"/>
              </a:rPr>
              <a:t>LayoutInflater</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inflater</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660066"/>
                </a:solidFill>
                <a:effectLst/>
                <a:latin typeface="Consolas" panose="020B0609020204030204" pitchFamily="49" charset="0"/>
              </a:rPr>
              <a:t>ViewGroup</a:t>
            </a:r>
            <a:r>
              <a:rPr kumimoji="0" lang="en-US" altLang="en-US" sz="2000" b="0" i="0" u="none" strike="noStrike" cap="none" normalizeH="0" baseline="0" dirty="0">
                <a:ln>
                  <a:noFill/>
                </a:ln>
                <a:solidFill>
                  <a:srgbClr val="000000"/>
                </a:solidFill>
                <a:effectLst/>
                <a:latin typeface="Consolas" panose="020B0609020204030204" pitchFamily="49" charset="0"/>
              </a:rPr>
              <a:t> container</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660066"/>
                </a:solidFill>
                <a:effectLst/>
                <a:latin typeface="Consolas" panose="020B0609020204030204" pitchFamily="49" charset="0"/>
              </a:rPr>
              <a:t>Bundle</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savedInstanceState</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6600"/>
                </a:solidFill>
                <a:effectLst/>
                <a:latin typeface="Consolas" panose="020B0609020204030204" pitchFamily="49" charset="0"/>
              </a:rPr>
              <a:t>// Inflate the layout for this fragment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88"/>
                </a:solidFill>
                <a:effectLst/>
                <a:latin typeface="Consolas" panose="020B0609020204030204" pitchFamily="49" charset="0"/>
              </a:rPr>
              <a:t>return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inflater</a:t>
            </a:r>
            <a:r>
              <a:rPr kumimoji="0" lang="en-US" altLang="en-US" sz="2000" b="0" i="0" u="none" strike="noStrike" cap="none" normalizeH="0" baseline="0" dirty="0" err="1">
                <a:ln>
                  <a:noFill/>
                </a:ln>
                <a:solidFill>
                  <a:srgbClr val="6666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inflate</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R</a:t>
            </a:r>
            <a:r>
              <a:rPr kumimoji="0" lang="en-US" altLang="en-US" sz="2000" b="0" i="0" u="none" strike="noStrike" cap="none" normalizeH="0" baseline="0" dirty="0" err="1">
                <a:ln>
                  <a:noFill/>
                </a:ln>
                <a:solidFill>
                  <a:srgbClr val="6666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layout</a:t>
            </a:r>
            <a:r>
              <a:rPr kumimoji="0" lang="en-US" altLang="en-US" sz="2000" b="0" i="0" u="none" strike="noStrike" cap="none" normalizeH="0" baseline="0" dirty="0" err="1">
                <a:ln>
                  <a:noFill/>
                </a:ln>
                <a:solidFill>
                  <a:srgbClr val="666600"/>
                </a:solidFill>
                <a:effectLst/>
                <a:latin typeface="Consolas" panose="020B0609020204030204" pitchFamily="49" charset="0"/>
              </a:rPr>
              <a:t>.</a:t>
            </a:r>
            <a:r>
              <a:rPr kumimoji="0" lang="en-US" altLang="en-US" sz="2000" b="0" i="0" u="none" strike="noStrike" cap="none" normalizeH="0" baseline="0" dirty="0" err="1">
                <a:ln>
                  <a:noFill/>
                </a:ln>
                <a:solidFill>
                  <a:srgbClr val="000000"/>
                </a:solidFill>
                <a:effectLst/>
                <a:latin typeface="Consolas" panose="020B0609020204030204" pitchFamily="49" charset="0"/>
              </a:rPr>
              <a:t>article_view</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container</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88"/>
                </a:solidFill>
                <a:effectLst/>
                <a:latin typeface="Consolas" panose="020B0609020204030204" pitchFamily="49" charset="0"/>
              </a:rPr>
              <a:t>false</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320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6393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methods</a:t>
            </a:r>
            <a:endParaRPr lang="en-GB" dirty="0"/>
          </a:p>
        </p:txBody>
      </p:sp>
      <p:sp>
        <p:nvSpPr>
          <p:cNvPr id="3" name="Content Placeholder 2"/>
          <p:cNvSpPr>
            <a:spLocks noGrp="1"/>
          </p:cNvSpPr>
          <p:nvPr>
            <p:ph idx="1"/>
          </p:nvPr>
        </p:nvSpPr>
        <p:spPr>
          <a:xfrm>
            <a:off x="685800" y="2194560"/>
            <a:ext cx="10820400" cy="4663440"/>
          </a:xfrm>
        </p:spPr>
        <p:txBody>
          <a:bodyPr/>
          <a:lstStyle/>
          <a:p>
            <a:r>
              <a:rPr lang="en-US" dirty="0"/>
              <a:t>Fragments like Activities have lifecycle methods</a:t>
            </a:r>
          </a:p>
          <a:p>
            <a:r>
              <a:rPr lang="en-US" dirty="0"/>
              <a:t>The key one is </a:t>
            </a:r>
            <a:r>
              <a:rPr lang="en-US" dirty="0" err="1"/>
              <a:t>onCreateView</a:t>
            </a:r>
            <a:r>
              <a:rPr lang="en-US" dirty="0"/>
              <a:t>() which is mandatory</a:t>
            </a:r>
          </a:p>
          <a:p>
            <a:r>
              <a:rPr lang="en-US" dirty="0"/>
              <a:t>In </a:t>
            </a:r>
            <a:r>
              <a:rPr lang="en-US" b="1" dirty="0">
                <a:solidFill>
                  <a:srgbClr val="FF0000"/>
                </a:solidFill>
              </a:rPr>
              <a:t>Activities</a:t>
            </a:r>
            <a:r>
              <a:rPr lang="en-US" dirty="0"/>
              <a:t>, </a:t>
            </a:r>
            <a:r>
              <a:rPr lang="en-US" dirty="0" err="1"/>
              <a:t>onCreate</a:t>
            </a:r>
            <a:r>
              <a:rPr lang="en-US" dirty="0"/>
              <a:t>() is mandatory</a:t>
            </a:r>
          </a:p>
          <a:p>
            <a:r>
              <a:rPr lang="en-US" dirty="0"/>
              <a:t>Others are:</a:t>
            </a:r>
          </a:p>
          <a:p>
            <a:pPr lvl="1"/>
            <a:r>
              <a:rPr lang="en-US" dirty="0" err="1"/>
              <a:t>onStart</a:t>
            </a:r>
            <a:r>
              <a:rPr lang="en-US" dirty="0"/>
              <a:t>()</a:t>
            </a:r>
          </a:p>
          <a:p>
            <a:pPr lvl="1"/>
            <a:r>
              <a:rPr lang="en-US" dirty="0" err="1"/>
              <a:t>onResume</a:t>
            </a:r>
            <a:r>
              <a:rPr lang="en-US" dirty="0"/>
              <a:t>()  - app running</a:t>
            </a:r>
          </a:p>
          <a:p>
            <a:pPr lvl="1"/>
            <a:r>
              <a:rPr lang="en-US" dirty="0" err="1"/>
              <a:t>onPause</a:t>
            </a:r>
            <a:r>
              <a:rPr lang="en-US" dirty="0"/>
              <a:t>()  - app visible in the background</a:t>
            </a:r>
          </a:p>
          <a:p>
            <a:pPr lvl="1"/>
            <a:r>
              <a:rPr lang="en-US" dirty="0" err="1"/>
              <a:t>onStop</a:t>
            </a:r>
            <a:r>
              <a:rPr lang="en-US" dirty="0"/>
              <a:t>()  - app hidden in the background</a:t>
            </a:r>
          </a:p>
          <a:p>
            <a:pPr lvl="1"/>
            <a:r>
              <a:rPr lang="en-US" dirty="0" err="1"/>
              <a:t>onDestry</a:t>
            </a:r>
            <a:r>
              <a:rPr lang="en-US" dirty="0"/>
              <a:t>() – app removed from memory</a:t>
            </a:r>
          </a:p>
          <a:p>
            <a:pPr lvl="1"/>
            <a:r>
              <a:rPr lang="en-US" dirty="0" err="1"/>
              <a:t>onRestart</a:t>
            </a:r>
            <a:r>
              <a:rPr lang="en-US" dirty="0"/>
              <a:t>() – app restored from </a:t>
            </a:r>
            <a:r>
              <a:rPr lang="en-US" dirty="0" err="1"/>
              <a:t>onStop</a:t>
            </a:r>
            <a:r>
              <a:rPr lang="en-US" dirty="0"/>
              <a:t>() condition – made visible in foreground</a:t>
            </a:r>
          </a:p>
          <a:p>
            <a:r>
              <a:rPr lang="en-US" dirty="0"/>
              <a:t>When app is launched, </a:t>
            </a:r>
            <a:r>
              <a:rPr lang="en-US" dirty="0" err="1"/>
              <a:t>onCreate</a:t>
            </a:r>
            <a:r>
              <a:rPr lang="en-US" dirty="0"/>
              <a:t>(), </a:t>
            </a:r>
            <a:r>
              <a:rPr lang="en-US" dirty="0" err="1"/>
              <a:t>onStart</a:t>
            </a:r>
            <a:r>
              <a:rPr lang="en-US" dirty="0"/>
              <a:t>() and </a:t>
            </a:r>
            <a:r>
              <a:rPr lang="en-US" dirty="0" err="1"/>
              <a:t>onResume</a:t>
            </a:r>
            <a:r>
              <a:rPr lang="en-US" dirty="0"/>
              <a:t>() are called()</a:t>
            </a:r>
            <a:endParaRPr lang="en-GB" dirty="0"/>
          </a:p>
        </p:txBody>
      </p:sp>
    </p:spTree>
    <p:extLst>
      <p:ext uri="{BB962C8B-B14F-4D97-AF65-F5344CB8AC3E}">
        <p14:creationId xmlns:p14="http://schemas.microsoft.com/office/powerpoint/2010/main" val="1292115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318436"/>
            <a:ext cx="7966214" cy="1293028"/>
          </a:xfrm>
        </p:spPr>
        <p:txBody>
          <a:bodyPr>
            <a:normAutofit fontScale="90000"/>
          </a:bodyPr>
          <a:lstStyle/>
          <a:p>
            <a:r>
              <a:rPr lang="en-GB" dirty="0"/>
              <a:t>Or Add a Fragment to an Activity using XML</a:t>
            </a:r>
            <a:br>
              <a:rPr lang="en-GB" dirty="0"/>
            </a:br>
            <a:endParaRPr lang="en-GB" dirty="0"/>
          </a:p>
        </p:txBody>
      </p:sp>
      <p:sp>
        <p:nvSpPr>
          <p:cNvPr id="4" name="Rectangle 1"/>
          <p:cNvSpPr>
            <a:spLocks noGrp="1" noChangeArrowheads="1"/>
          </p:cNvSpPr>
          <p:nvPr>
            <p:ph idx="1"/>
          </p:nvPr>
        </p:nvSpPr>
        <p:spPr bwMode="auto">
          <a:xfrm>
            <a:off x="649357" y="1434757"/>
            <a:ext cx="11542643" cy="530011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88"/>
                </a:solidFill>
                <a:effectLst/>
                <a:latin typeface="Consolas" panose="020B0609020204030204" pitchFamily="49" charset="0"/>
              </a:rPr>
              <a:t>&lt;</a:t>
            </a:r>
            <a:r>
              <a:rPr kumimoji="0" lang="en-US" altLang="en-US" sz="1800" b="0" i="0" u="none" strike="noStrike" cap="none" normalizeH="0" baseline="0" dirty="0" err="1">
                <a:ln>
                  <a:noFill/>
                </a:ln>
                <a:solidFill>
                  <a:srgbClr val="000088"/>
                </a:solidFill>
                <a:effectLst/>
                <a:latin typeface="Consolas" panose="020B0609020204030204" pitchFamily="49" charset="0"/>
              </a:rPr>
              <a:t>LinearLayout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xmlns:android</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"http://schemas.android.com/</a:t>
            </a:r>
            <a:r>
              <a:rPr kumimoji="0" lang="en-US" altLang="en-US" sz="1800" b="0" i="0" u="none" strike="noStrike" cap="none" normalizeH="0" baseline="0" dirty="0" err="1">
                <a:ln>
                  <a:noFill/>
                </a:ln>
                <a:solidFill>
                  <a:srgbClr val="880000"/>
                </a:solidFill>
                <a:effectLst/>
                <a:latin typeface="Consolas" panose="020B0609020204030204" pitchFamily="49" charset="0"/>
              </a:rPr>
              <a:t>apk</a:t>
            </a:r>
            <a:r>
              <a:rPr kumimoji="0" lang="en-US" altLang="en-US" sz="1800" b="0" i="0" u="none" strike="noStrike" cap="none" normalizeH="0" baseline="0" dirty="0">
                <a:ln>
                  <a:noFill/>
                </a:ln>
                <a:solidFill>
                  <a:srgbClr val="880000"/>
                </a:solidFill>
                <a:effectLst/>
                <a:latin typeface="Consolas" panose="020B0609020204030204" pitchFamily="49" charset="0"/>
              </a:rPr>
              <a:t>/res/android"</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android:orientation</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"horizontal"</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fill_parent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fill_parent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88"/>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88"/>
                </a:solidFill>
                <a:effectLst/>
                <a:latin typeface="Consolas" panose="020B0609020204030204" pitchFamily="49" charset="0"/>
              </a:rPr>
              <a:t>&lt;fragment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android:name</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com.example.android.fragments.HeadlinesFragment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android:id</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"@+id/</a:t>
            </a:r>
            <a:r>
              <a:rPr kumimoji="0" lang="en-US" altLang="en-US" sz="1800" b="0" i="0" u="none" strike="noStrike" cap="none" normalizeH="0" baseline="0" dirty="0" err="1">
                <a:ln>
                  <a:noFill/>
                </a:ln>
                <a:solidFill>
                  <a:srgbClr val="880000"/>
                </a:solidFill>
                <a:effectLst/>
                <a:latin typeface="Consolas" panose="020B0609020204030204" pitchFamily="49" charset="0"/>
              </a:rPr>
              <a:t>headlines_fragment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android:layout_weight</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"1"</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"0dp"</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match_parent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88"/>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88"/>
                </a:solidFill>
                <a:effectLst/>
                <a:latin typeface="Consolas" panose="020B0609020204030204" pitchFamily="49" charset="0"/>
              </a:rPr>
              <a:t>&lt;fragment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android:name</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com.example.android.fragments.ArticleFragment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android:id</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"@+id/</a:t>
            </a:r>
            <a:r>
              <a:rPr kumimoji="0" lang="en-US" altLang="en-US" sz="1800" b="0" i="0" u="none" strike="noStrike" cap="none" normalizeH="0" baseline="0" dirty="0" err="1">
                <a:ln>
                  <a:noFill/>
                </a:ln>
                <a:solidFill>
                  <a:srgbClr val="880000"/>
                </a:solidFill>
                <a:effectLst/>
                <a:latin typeface="Consolas" panose="020B0609020204030204" pitchFamily="49" charset="0"/>
              </a:rPr>
              <a:t>article_fragment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android:layout_weight</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"2"</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"0dp"</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1800" b="0" i="0" u="none" strike="noStrike" cap="none" normalizeH="0" baseline="0" dirty="0">
                <a:ln>
                  <a:noFill/>
                </a:ln>
                <a:solidFill>
                  <a:srgbClr val="666600"/>
                </a:solidFill>
                <a:effectLst/>
                <a:latin typeface="Consolas" panose="020B0609020204030204" pitchFamily="49" charset="0"/>
              </a:rPr>
              <a: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err="1">
                <a:ln>
                  <a:noFill/>
                </a:ln>
                <a:solidFill>
                  <a:srgbClr val="880000"/>
                </a:solidFill>
                <a:effectLst/>
                <a:latin typeface="Consolas" panose="020B0609020204030204" pitchFamily="49" charset="0"/>
              </a:rPr>
              <a:t>match_parent</a:t>
            </a:r>
            <a:r>
              <a:rPr kumimoji="0" lang="en-US" altLang="en-US" sz="1800" b="0" i="0" u="none" strike="noStrike" cap="none" normalizeH="0" baseline="0" dirty="0">
                <a:ln>
                  <a:noFill/>
                </a:ln>
                <a:solidFill>
                  <a:srgbClr val="880000"/>
                </a:solidFill>
                <a:effectLst/>
                <a:latin typeface="Consolas" panose="020B0609020204030204" pitchFamily="49" charset="0"/>
              </a:rPr>
              <a:t>"</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kumimoji="0" lang="en-US" altLang="en-US" sz="1800" b="0" i="0" u="none" strike="noStrike" cap="none" normalizeH="0" baseline="0" dirty="0">
                <a:ln>
                  <a:noFill/>
                </a:ln>
                <a:solidFill>
                  <a:srgbClr val="000088"/>
                </a:solidFill>
                <a:effectLst/>
                <a:latin typeface="Consolas" panose="020B0609020204030204" pitchFamily="49" charset="0"/>
              </a:rPr>
              <a:t>/&gt;</a:t>
            </a: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00"/>
                </a:solidFill>
                <a:effectLst/>
                <a:latin typeface="Consolas" panose="020B0609020204030204" pitchFamily="49" charset="0"/>
              </a:rPr>
              <a:t/>
            </a:r>
            <a:br>
              <a:rPr kumimoji="0" lang="en-US" altLang="en-US" sz="1800" b="0" i="0" u="none" strike="noStrike" cap="none" normalizeH="0" baseline="0" dirty="0">
                <a:ln>
                  <a:noFill/>
                </a:ln>
                <a:solidFill>
                  <a:srgbClr val="000000"/>
                </a:solidFill>
                <a:effectLst/>
                <a:latin typeface="Consolas" panose="020B0609020204030204" pitchFamily="49" charset="0"/>
              </a:rPr>
            </a:br>
            <a:r>
              <a:rPr kumimoji="0" lang="en-US" altLang="en-US" sz="1800" b="0" i="0" u="none" strike="noStrike" cap="none" normalizeH="0" baseline="0" dirty="0">
                <a:ln>
                  <a:noFill/>
                </a:ln>
                <a:solidFill>
                  <a:srgbClr val="000088"/>
                </a:solidFill>
                <a:effectLst/>
                <a:latin typeface="Consolas" panose="020B0609020204030204" pitchFamily="49" charset="0"/>
              </a:rPr>
              <a:t>&lt;/</a:t>
            </a:r>
            <a:r>
              <a:rPr kumimoji="0" lang="en-US" altLang="en-US" sz="1800" b="0" i="0" u="none" strike="noStrike" cap="none" normalizeH="0" baseline="0" dirty="0" err="1">
                <a:ln>
                  <a:noFill/>
                </a:ln>
                <a:solidFill>
                  <a:srgbClr val="000088"/>
                </a:solidFill>
                <a:effectLst/>
                <a:latin typeface="Consolas" panose="020B0609020204030204" pitchFamily="49" charset="0"/>
              </a:rPr>
              <a:t>LinearLayout</a:t>
            </a:r>
            <a:r>
              <a:rPr kumimoji="0" lang="en-US" altLang="en-US" sz="1800" b="0" i="0" u="none" strike="noStrike" cap="none" normalizeH="0" baseline="0" dirty="0">
                <a:ln>
                  <a:noFill/>
                </a:ln>
                <a:solidFill>
                  <a:srgbClr val="000088"/>
                </a:solidFill>
                <a:effectLst/>
                <a:latin typeface="Consolas" panose="020B0609020204030204" pitchFamily="49" charset="0"/>
              </a:rPr>
              <a:t>&gt;</a:t>
            </a:r>
            <a:r>
              <a:rPr kumimoji="0" lang="en-US" altLang="en-US" sz="28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6751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930" y="764373"/>
            <a:ext cx="10406270" cy="1293028"/>
          </a:xfrm>
        </p:spPr>
        <p:txBody>
          <a:bodyPr/>
          <a:lstStyle/>
          <a:p>
            <a:r>
              <a:rPr lang="en-GB" dirty="0"/>
              <a:t>apply the layout to your activity:</a:t>
            </a:r>
          </a:p>
        </p:txBody>
      </p:sp>
      <p:sp>
        <p:nvSpPr>
          <p:cNvPr id="3" name="Content Placeholder 2"/>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3236779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 temperature converter – Fahrenheit to Celsius</a:t>
            </a:r>
            <a:endParaRPr lang="en-GB" dirty="0"/>
          </a:p>
        </p:txBody>
      </p:sp>
      <p:sp>
        <p:nvSpPr>
          <p:cNvPr id="3" name="Content Placeholder 2"/>
          <p:cNvSpPr>
            <a:spLocks noGrp="1"/>
          </p:cNvSpPr>
          <p:nvPr>
            <p:ph idx="1"/>
          </p:nvPr>
        </p:nvSpPr>
        <p:spPr/>
        <p:txBody>
          <a:bodyPr/>
          <a:lstStyle/>
          <a:p>
            <a:r>
              <a:rPr lang="en-US" dirty="0"/>
              <a:t>Requirements – Interface, language, platform</a:t>
            </a:r>
          </a:p>
          <a:p>
            <a:r>
              <a:rPr lang="en-US" dirty="0"/>
              <a:t>Design – UI,…</a:t>
            </a:r>
          </a:p>
          <a:p>
            <a:r>
              <a:rPr lang="en-US" dirty="0"/>
              <a:t>Construction – </a:t>
            </a:r>
          </a:p>
          <a:p>
            <a:pPr lvl="1"/>
            <a:r>
              <a:rPr lang="en-US" dirty="0"/>
              <a:t>UI – XML</a:t>
            </a:r>
          </a:p>
          <a:p>
            <a:pPr lvl="1"/>
            <a:r>
              <a:rPr lang="en-US" dirty="0"/>
              <a:t>Activity template</a:t>
            </a:r>
          </a:p>
          <a:p>
            <a:pPr lvl="1"/>
            <a:r>
              <a:rPr lang="en-US" dirty="0"/>
              <a:t>UI elements</a:t>
            </a:r>
          </a:p>
          <a:p>
            <a:pPr lvl="1"/>
            <a:r>
              <a:rPr lang="en-US" dirty="0"/>
              <a:t>Event listeners and handlers</a:t>
            </a:r>
          </a:p>
          <a:p>
            <a:r>
              <a:rPr lang="en-US" dirty="0"/>
              <a:t>Testing</a:t>
            </a:r>
          </a:p>
          <a:p>
            <a:r>
              <a:rPr lang="en-US" dirty="0"/>
              <a:t>Deployment</a:t>
            </a:r>
          </a:p>
          <a:p>
            <a:r>
              <a:rPr lang="en-US" b="1" dirty="0"/>
              <a:t>Submit as </a:t>
            </a:r>
            <a:r>
              <a:rPr lang="en-US" b="1" dirty="0" err="1"/>
              <a:t>Bitbucket</a:t>
            </a:r>
            <a:r>
              <a:rPr lang="en-US" b="1" dirty="0"/>
              <a:t> link</a:t>
            </a:r>
            <a:endParaRPr lang="en-GB" b="1" dirty="0"/>
          </a:p>
        </p:txBody>
      </p:sp>
    </p:spTree>
    <p:extLst>
      <p:ext uri="{BB962C8B-B14F-4D97-AF65-F5344CB8AC3E}">
        <p14:creationId xmlns:p14="http://schemas.microsoft.com/office/powerpoint/2010/main" val="3688573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Vcs</a:t>
            </a:r>
            <a:r>
              <a:rPr lang="en-US" dirty="0"/>
              <a:t> - </a:t>
            </a:r>
            <a:r>
              <a:rPr lang="en-US" dirty="0" err="1"/>
              <a:t>Bitbucket</a:t>
            </a:r>
            <a:endParaRPr lang="en-GB" dirty="0"/>
          </a:p>
        </p:txBody>
      </p:sp>
      <p:sp>
        <p:nvSpPr>
          <p:cNvPr id="3" name="Content Placeholder 2"/>
          <p:cNvSpPr>
            <a:spLocks noGrp="1"/>
          </p:cNvSpPr>
          <p:nvPr>
            <p:ph idx="1"/>
          </p:nvPr>
        </p:nvSpPr>
        <p:spPr>
          <a:xfrm>
            <a:off x="685800" y="1364106"/>
            <a:ext cx="4785610" cy="4854580"/>
          </a:xfrm>
        </p:spPr>
        <p:txBody>
          <a:bodyPr/>
          <a:lstStyle/>
          <a:p>
            <a:r>
              <a:rPr lang="en-US" dirty="0"/>
              <a:t>Create free account</a:t>
            </a:r>
          </a:p>
          <a:p>
            <a:r>
              <a:rPr lang="en-US" dirty="0"/>
              <a:t>Create repository (</a:t>
            </a:r>
            <a:r>
              <a:rPr lang="en-US" dirty="0" err="1"/>
              <a:t>Git</a:t>
            </a:r>
            <a:r>
              <a:rPr lang="en-US" dirty="0"/>
              <a:t>)</a:t>
            </a:r>
          </a:p>
          <a:p>
            <a:endParaRPr lang="en-US" dirty="0"/>
          </a:p>
          <a:p>
            <a:r>
              <a:rPr lang="en-US" dirty="0"/>
              <a:t>Download and install </a:t>
            </a:r>
            <a:r>
              <a:rPr lang="en-US" dirty="0" err="1"/>
              <a:t>Git</a:t>
            </a:r>
            <a:r>
              <a:rPr lang="en-US" dirty="0"/>
              <a:t> on your PC</a:t>
            </a:r>
          </a:p>
          <a:p>
            <a:endParaRPr lang="en-US" dirty="0"/>
          </a:p>
          <a:p>
            <a:r>
              <a:rPr lang="en-US" dirty="0"/>
              <a:t>Create project in Android Studio</a:t>
            </a:r>
          </a:p>
          <a:p>
            <a:r>
              <a:rPr lang="en-US" dirty="0"/>
              <a:t>Configure VCS (</a:t>
            </a:r>
            <a:r>
              <a:rPr lang="en-US" dirty="0" err="1"/>
              <a:t>Git</a:t>
            </a:r>
            <a:r>
              <a:rPr lang="en-US" dirty="0"/>
              <a:t>)</a:t>
            </a:r>
          </a:p>
          <a:p>
            <a:r>
              <a:rPr lang="en-US" dirty="0"/>
              <a:t>Push project (Give </a:t>
            </a:r>
            <a:r>
              <a:rPr lang="en-US" dirty="0" err="1"/>
              <a:t>Bitbucket</a:t>
            </a:r>
            <a:r>
              <a:rPr lang="en-US" dirty="0"/>
              <a:t> repository URL)</a:t>
            </a:r>
            <a:endParaRPr lang="en-GB" dirty="0"/>
          </a:p>
        </p:txBody>
      </p:sp>
      <p:pic>
        <p:nvPicPr>
          <p:cNvPr id="5" name="Picture 4"/>
          <p:cNvPicPr>
            <a:picLocks noChangeAspect="1"/>
          </p:cNvPicPr>
          <p:nvPr/>
        </p:nvPicPr>
        <p:blipFill rotWithShape="1">
          <a:blip r:embed="rId2"/>
          <a:srcRect l="30813" r="47874" b="62484"/>
          <a:stretch/>
        </p:blipFill>
        <p:spPr>
          <a:xfrm>
            <a:off x="6403592" y="1687358"/>
            <a:ext cx="3526219" cy="3307815"/>
          </a:xfrm>
          <a:prstGeom prst="rect">
            <a:avLst/>
          </a:prstGeom>
          <a:effectLst>
            <a:innerShdw blurRad="63500" dist="50800" dir="18900000">
              <a:prstClr val="black">
                <a:alpha val="50000"/>
              </a:prstClr>
            </a:innerShdw>
          </a:effectLst>
        </p:spPr>
      </p:pic>
      <p:pic>
        <p:nvPicPr>
          <p:cNvPr id="4" name="Picture 3"/>
          <p:cNvPicPr>
            <a:picLocks noChangeAspect="1"/>
          </p:cNvPicPr>
          <p:nvPr/>
        </p:nvPicPr>
        <p:blipFill>
          <a:blip r:embed="rId3"/>
          <a:stretch>
            <a:fillRect/>
          </a:stretch>
        </p:blipFill>
        <p:spPr>
          <a:xfrm>
            <a:off x="6981825" y="4995173"/>
            <a:ext cx="4524375" cy="1504950"/>
          </a:xfrm>
          <a:prstGeom prst="rect">
            <a:avLst/>
          </a:prstGeom>
          <a:ln>
            <a:solidFill>
              <a:schemeClr val="accent1">
                <a:lumMod val="75000"/>
              </a:schemeClr>
            </a:solidFill>
          </a:ln>
          <a:effectLst>
            <a:innerShdw blurRad="63500" dist="50800">
              <a:prstClr val="black">
                <a:alpha val="50000"/>
              </a:prstClr>
            </a:innerShdw>
          </a:effectLst>
        </p:spPr>
      </p:pic>
    </p:spTree>
    <p:extLst>
      <p:ext uri="{BB962C8B-B14F-4D97-AF65-F5344CB8AC3E}">
        <p14:creationId xmlns:p14="http://schemas.microsoft.com/office/powerpoint/2010/main" val="3018363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646" y="1223141"/>
            <a:ext cx="6330846" cy="1293028"/>
          </a:xfrm>
        </p:spPr>
        <p:txBody>
          <a:bodyPr/>
          <a:lstStyle/>
          <a:p>
            <a:pPr algn="l"/>
            <a:r>
              <a:rPr lang="en-US" dirty="0"/>
              <a:t>A/studio After </a:t>
            </a:r>
            <a:r>
              <a:rPr lang="en-US" dirty="0" err="1"/>
              <a:t>vcs</a:t>
            </a:r>
            <a:r>
              <a:rPr lang="en-US" dirty="0"/>
              <a:t> configuration</a:t>
            </a:r>
            <a:endParaRPr lang="en-GB" dirty="0"/>
          </a:p>
        </p:txBody>
      </p:sp>
      <p:sp>
        <p:nvSpPr>
          <p:cNvPr id="3" name="Content Placeholder 2"/>
          <p:cNvSpPr>
            <a:spLocks noGrp="1"/>
          </p:cNvSpPr>
          <p:nvPr>
            <p:ph idx="1"/>
          </p:nvPr>
        </p:nvSpPr>
        <p:spPr/>
        <p:txBody>
          <a:bodyPr/>
          <a:lstStyle/>
          <a:p>
            <a:pPr marL="0" indent="0">
              <a:buNone/>
            </a:pPr>
            <a:r>
              <a:rPr lang="en-US" dirty="0"/>
              <a:t> </a:t>
            </a:r>
            <a:endParaRPr lang="en-GB" dirty="0"/>
          </a:p>
        </p:txBody>
      </p:sp>
      <p:pic>
        <p:nvPicPr>
          <p:cNvPr id="4" name="Picture 3"/>
          <p:cNvPicPr>
            <a:picLocks noChangeAspect="1"/>
          </p:cNvPicPr>
          <p:nvPr/>
        </p:nvPicPr>
        <p:blipFill rotWithShape="1">
          <a:blip r:embed="rId2"/>
          <a:srcRect l="30913" r="47312" b="51243"/>
          <a:stretch/>
        </p:blipFill>
        <p:spPr>
          <a:xfrm>
            <a:off x="539646" y="2837778"/>
            <a:ext cx="2833140" cy="3380907"/>
          </a:xfrm>
          <a:prstGeom prst="rect">
            <a:avLst/>
          </a:prstGeom>
        </p:spPr>
      </p:pic>
      <p:pic>
        <p:nvPicPr>
          <p:cNvPr id="5" name="Picture 4"/>
          <p:cNvPicPr>
            <a:picLocks noChangeAspect="1"/>
          </p:cNvPicPr>
          <p:nvPr/>
        </p:nvPicPr>
        <p:blipFill rotWithShape="1">
          <a:blip r:embed="rId3"/>
          <a:srcRect l="31028" r="28073"/>
          <a:stretch/>
        </p:blipFill>
        <p:spPr>
          <a:xfrm>
            <a:off x="6870492" y="0"/>
            <a:ext cx="5321508" cy="6934200"/>
          </a:xfrm>
          <a:prstGeom prst="rect">
            <a:avLst/>
          </a:prstGeom>
        </p:spPr>
      </p:pic>
    </p:spTree>
    <p:extLst>
      <p:ext uri="{BB962C8B-B14F-4D97-AF65-F5344CB8AC3E}">
        <p14:creationId xmlns:p14="http://schemas.microsoft.com/office/powerpoint/2010/main" val="2354161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Viewgroup</a:t>
            </a:r>
            <a:r>
              <a:rPr lang="en-US" dirty="0"/>
              <a:t> and view</a:t>
            </a:r>
            <a:endParaRPr lang="en-GB" dirty="0"/>
          </a:p>
        </p:txBody>
      </p:sp>
      <p:sp>
        <p:nvSpPr>
          <p:cNvPr id="3" name="Content Placeholder 2"/>
          <p:cNvSpPr>
            <a:spLocks noGrp="1"/>
          </p:cNvSpPr>
          <p:nvPr>
            <p:ph idx="1"/>
          </p:nvPr>
        </p:nvSpPr>
        <p:spPr/>
        <p:txBody>
          <a:bodyPr>
            <a:normAutofit/>
          </a:bodyPr>
          <a:lstStyle/>
          <a:p>
            <a:r>
              <a:rPr lang="en-US" sz="3200" dirty="0" err="1"/>
              <a:t>ViewGroup</a:t>
            </a:r>
            <a:r>
              <a:rPr lang="en-US" sz="3200" dirty="0"/>
              <a:t> can contain Views</a:t>
            </a:r>
          </a:p>
          <a:p>
            <a:r>
              <a:rPr lang="en-US" sz="3200" dirty="0"/>
              <a:t>A View can contain widgets such as buttons, </a:t>
            </a:r>
            <a:r>
              <a:rPr lang="en-US" sz="3200" dirty="0" err="1"/>
              <a:t>EditText</a:t>
            </a:r>
            <a:r>
              <a:rPr lang="en-US" sz="3200" dirty="0"/>
              <a:t>, </a:t>
            </a:r>
            <a:r>
              <a:rPr lang="en-US" sz="3200" dirty="0" err="1"/>
              <a:t>TextView</a:t>
            </a:r>
            <a:r>
              <a:rPr lang="en-US" sz="3200" dirty="0"/>
              <a:t>…</a:t>
            </a:r>
          </a:p>
          <a:p>
            <a:r>
              <a:rPr lang="en-US" sz="3200" dirty="0"/>
              <a:t>They are grouped in a tree structure</a:t>
            </a:r>
            <a:endParaRPr lang="en-GB" sz="3200" dirty="0"/>
          </a:p>
        </p:txBody>
      </p:sp>
    </p:spTree>
    <p:extLst>
      <p:ext uri="{BB962C8B-B14F-4D97-AF65-F5344CB8AC3E}">
        <p14:creationId xmlns:p14="http://schemas.microsoft.com/office/powerpoint/2010/main" val="386900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repository in a/studio</a:t>
            </a:r>
            <a:endParaRPr lang="en-GB" dirty="0"/>
          </a:p>
        </p:txBody>
      </p:sp>
      <p:sp>
        <p:nvSpPr>
          <p:cNvPr id="5" name="Content Placeholder 4"/>
          <p:cNvSpPr>
            <a:spLocks noGrp="1"/>
          </p:cNvSpPr>
          <p:nvPr>
            <p:ph idx="1"/>
          </p:nvPr>
        </p:nvSpPr>
        <p:spPr/>
        <p:txBody>
          <a:bodyPr/>
          <a:lstStyle/>
          <a:p>
            <a:endParaRPr lang="en-GB"/>
          </a:p>
        </p:txBody>
      </p:sp>
      <p:pic>
        <p:nvPicPr>
          <p:cNvPr id="6" name="Picture 5"/>
          <p:cNvPicPr>
            <a:picLocks noChangeAspect="1"/>
          </p:cNvPicPr>
          <p:nvPr/>
        </p:nvPicPr>
        <p:blipFill>
          <a:blip r:embed="rId2"/>
          <a:stretch>
            <a:fillRect/>
          </a:stretch>
        </p:blipFill>
        <p:spPr>
          <a:xfrm>
            <a:off x="0" y="1712626"/>
            <a:ext cx="8945164" cy="5029199"/>
          </a:xfrm>
          <a:prstGeom prst="rect">
            <a:avLst/>
          </a:prstGeom>
        </p:spPr>
      </p:pic>
    </p:spTree>
    <p:extLst>
      <p:ext uri="{BB962C8B-B14F-4D97-AF65-F5344CB8AC3E}">
        <p14:creationId xmlns:p14="http://schemas.microsoft.com/office/powerpoint/2010/main" val="2396589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521" y="262217"/>
            <a:ext cx="8610600" cy="1293028"/>
          </a:xfrm>
        </p:spPr>
        <p:txBody>
          <a:bodyPr/>
          <a:lstStyle/>
          <a:p>
            <a:r>
              <a:rPr lang="en-US" dirty="0"/>
              <a:t>Ready to push</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1385603"/>
            <a:ext cx="9733457" cy="5472397"/>
          </a:xfrm>
          <a:prstGeom prst="rect">
            <a:avLst/>
          </a:prstGeom>
        </p:spPr>
      </p:pic>
    </p:spTree>
    <p:extLst>
      <p:ext uri="{BB962C8B-B14F-4D97-AF65-F5344CB8AC3E}">
        <p14:creationId xmlns:p14="http://schemas.microsoft.com/office/powerpoint/2010/main" val="3954156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pushing</a:t>
            </a:r>
            <a:endParaRPr lang="en-GB" dirty="0"/>
          </a:p>
        </p:txBody>
      </p:sp>
      <p:sp>
        <p:nvSpPr>
          <p:cNvPr id="3" name="Content Placeholder 2"/>
          <p:cNvSpPr>
            <a:spLocks noGrp="1"/>
          </p:cNvSpPr>
          <p:nvPr>
            <p:ph idx="1"/>
          </p:nvPr>
        </p:nvSpPr>
        <p:spPr>
          <a:xfrm>
            <a:off x="685800" y="2353456"/>
            <a:ext cx="10820400" cy="4024125"/>
          </a:xfrm>
        </p:spPr>
        <p:txBody>
          <a:bodyPr/>
          <a:lstStyle/>
          <a:p>
            <a:endParaRPr lang="en-GB" dirty="0"/>
          </a:p>
        </p:txBody>
      </p:sp>
      <p:pic>
        <p:nvPicPr>
          <p:cNvPr id="4" name="Picture 3"/>
          <p:cNvPicPr>
            <a:picLocks noChangeAspect="1"/>
          </p:cNvPicPr>
          <p:nvPr/>
        </p:nvPicPr>
        <p:blipFill rotWithShape="1">
          <a:blip r:embed="rId2"/>
          <a:srcRect t="79310" r="47822"/>
          <a:stretch/>
        </p:blipFill>
        <p:spPr>
          <a:xfrm>
            <a:off x="213547" y="2353456"/>
            <a:ext cx="11764906" cy="2622888"/>
          </a:xfrm>
          <a:prstGeom prst="rect">
            <a:avLst/>
          </a:prstGeom>
        </p:spPr>
      </p:pic>
      <p:sp>
        <p:nvSpPr>
          <p:cNvPr id="5" name="Oval 4"/>
          <p:cNvSpPr/>
          <p:nvPr/>
        </p:nvSpPr>
        <p:spPr>
          <a:xfrm>
            <a:off x="8229600" y="3222885"/>
            <a:ext cx="2863121" cy="1753459"/>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18667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complete</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rotWithShape="1">
          <a:blip r:embed="rId2"/>
          <a:srcRect t="73822" r="54916"/>
          <a:stretch/>
        </p:blipFill>
        <p:spPr>
          <a:xfrm>
            <a:off x="804628" y="2057401"/>
            <a:ext cx="9952676" cy="3249117"/>
          </a:xfrm>
          <a:prstGeom prst="rect">
            <a:avLst/>
          </a:prstGeom>
        </p:spPr>
      </p:pic>
      <p:sp>
        <p:nvSpPr>
          <p:cNvPr id="5" name="Oval 4"/>
          <p:cNvSpPr/>
          <p:nvPr/>
        </p:nvSpPr>
        <p:spPr>
          <a:xfrm>
            <a:off x="4032354" y="2398426"/>
            <a:ext cx="6295869" cy="2863122"/>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94374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615598"/>
            <a:ext cx="8610600" cy="1293028"/>
          </a:xfrm>
        </p:spPr>
        <p:txBody>
          <a:bodyPr/>
          <a:lstStyle/>
          <a:p>
            <a:r>
              <a:rPr lang="en-US" dirty="0" err="1"/>
              <a:t>Bitbucket</a:t>
            </a:r>
            <a:r>
              <a:rPr lang="en-US" dirty="0"/>
              <a:t> post-push</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1622692"/>
            <a:ext cx="9191791" cy="5167859"/>
          </a:xfrm>
          <a:prstGeom prst="rect">
            <a:avLst/>
          </a:prstGeom>
        </p:spPr>
      </p:pic>
    </p:spTree>
    <p:extLst>
      <p:ext uri="{BB962C8B-B14F-4D97-AF65-F5344CB8AC3E}">
        <p14:creationId xmlns:p14="http://schemas.microsoft.com/office/powerpoint/2010/main" val="2007815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bitbucket</a:t>
            </a:r>
            <a:endParaRPr lang="en-GB" dirty="0"/>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2"/>
          <a:stretch>
            <a:fillRect/>
          </a:stretch>
        </p:blipFill>
        <p:spPr>
          <a:xfrm>
            <a:off x="309953" y="1764722"/>
            <a:ext cx="9163831" cy="4883799"/>
          </a:xfrm>
          <a:prstGeom prst="rect">
            <a:avLst/>
          </a:prstGeom>
        </p:spPr>
      </p:pic>
    </p:spTree>
    <p:extLst>
      <p:ext uri="{BB962C8B-B14F-4D97-AF65-F5344CB8AC3E}">
        <p14:creationId xmlns:p14="http://schemas.microsoft.com/office/powerpoint/2010/main" val="2690873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149776"/>
            <a:ext cx="8610600" cy="1293028"/>
          </a:xfrm>
        </p:spPr>
        <p:txBody>
          <a:bodyPr/>
          <a:lstStyle/>
          <a:p>
            <a:r>
              <a:rPr lang="en-US" dirty="0"/>
              <a:t>Repository </a:t>
            </a:r>
            <a:r>
              <a:rPr lang="en-US" dirty="0" err="1"/>
              <a:t>url</a:t>
            </a:r>
            <a:endParaRPr lang="en-GB" dirty="0"/>
          </a:p>
        </p:txBody>
      </p:sp>
      <p:sp>
        <p:nvSpPr>
          <p:cNvPr id="3" name="Content Placeholder 2"/>
          <p:cNvSpPr>
            <a:spLocks noGrp="1"/>
          </p:cNvSpPr>
          <p:nvPr>
            <p:ph idx="1"/>
          </p:nvPr>
        </p:nvSpPr>
        <p:spPr>
          <a:xfrm>
            <a:off x="795728" y="2194560"/>
            <a:ext cx="10820400" cy="4024125"/>
          </a:xfrm>
        </p:spPr>
        <p:txBody>
          <a:bodyPr/>
          <a:lstStyle/>
          <a:p>
            <a:endParaRPr lang="en-GB"/>
          </a:p>
        </p:txBody>
      </p:sp>
      <p:pic>
        <p:nvPicPr>
          <p:cNvPr id="4" name="Picture 3"/>
          <p:cNvPicPr>
            <a:picLocks noChangeAspect="1"/>
          </p:cNvPicPr>
          <p:nvPr/>
        </p:nvPicPr>
        <p:blipFill>
          <a:blip r:embed="rId2"/>
          <a:stretch>
            <a:fillRect/>
          </a:stretch>
        </p:blipFill>
        <p:spPr>
          <a:xfrm>
            <a:off x="0" y="1308460"/>
            <a:ext cx="10413011" cy="5549540"/>
          </a:xfrm>
          <a:prstGeom prst="rect">
            <a:avLst/>
          </a:prstGeom>
          <a:ln w="38100">
            <a:solidFill>
              <a:srgbClr val="00B0F0"/>
            </a:solidFill>
          </a:ln>
        </p:spPr>
      </p:pic>
      <p:cxnSp>
        <p:nvCxnSpPr>
          <p:cNvPr id="6" name="Straight Arrow Connector 5"/>
          <p:cNvCxnSpPr/>
          <p:nvPr/>
        </p:nvCxnSpPr>
        <p:spPr>
          <a:xfrm flipH="1">
            <a:off x="5441430" y="659567"/>
            <a:ext cx="764498" cy="8956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442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69836" y="779489"/>
            <a:ext cx="9922164" cy="6078511"/>
          </a:xfrm>
          <a:prstGeom prst="rect">
            <a:avLst/>
          </a:prstGeom>
        </p:spPr>
      </p:pic>
    </p:spTree>
    <p:extLst>
      <p:ext uri="{BB962C8B-B14F-4D97-AF65-F5344CB8AC3E}">
        <p14:creationId xmlns:p14="http://schemas.microsoft.com/office/powerpoint/2010/main" val="270876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views</a:t>
            </a:r>
            <a:endParaRPr lang="en-GB" dirty="0"/>
          </a:p>
        </p:txBody>
      </p:sp>
      <p:sp>
        <p:nvSpPr>
          <p:cNvPr id="4" name="Rectangle 1"/>
          <p:cNvSpPr>
            <a:spLocks noGrp="1" noChangeArrowheads="1"/>
          </p:cNvSpPr>
          <p:nvPr>
            <p:ph idx="1"/>
          </p:nvPr>
        </p:nvSpPr>
        <p:spPr bwMode="auto">
          <a:xfrm>
            <a:off x="249382" y="2118956"/>
            <a:ext cx="11942618" cy="411006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958" rIns="0" bIns="5395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Roboto"/>
              </a:rPr>
              <a:t>Define a view/widget in the layout XML file and assign it a unique ID: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b="0" i="0" u="none" strike="noStrike" cap="none" normalizeH="0" baseline="0" dirty="0">
                <a:ln>
                  <a:noFill/>
                </a:ln>
                <a:solidFill>
                  <a:srgbClr val="000088"/>
                </a:solidFill>
                <a:effectLst/>
                <a:latin typeface="Consolas" panose="020B0609020204030204" pitchFamily="49" charset="0"/>
              </a:rPr>
              <a:t>&lt;Button</a:t>
            </a:r>
            <a:r>
              <a:rPr kumimoji="0" lang="en-US" altLang="en-US" sz="3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b="0" i="0" u="none" strike="noStrike" cap="none" normalizeH="0" baseline="0" dirty="0" err="1">
                <a:ln>
                  <a:noFill/>
                </a:ln>
                <a:solidFill>
                  <a:srgbClr val="882288"/>
                </a:solidFill>
                <a:effectLst/>
                <a:latin typeface="Consolas" panose="020B0609020204030204" pitchFamily="49" charset="0"/>
              </a:rPr>
              <a:t>android:id</a:t>
            </a:r>
            <a:r>
              <a:rPr kumimoji="0" lang="en-US" altLang="en-US" sz="3600" b="0" i="0" u="none" strike="noStrike" cap="none" normalizeH="0" baseline="0" dirty="0">
                <a:ln>
                  <a:noFill/>
                </a:ln>
                <a:solidFill>
                  <a:srgbClr val="666600"/>
                </a:solidFill>
                <a:effectLst/>
                <a:latin typeface="Consolas" panose="020B0609020204030204" pitchFamily="49" charset="0"/>
              </a:rPr>
              <a:t>=</a:t>
            </a:r>
            <a:r>
              <a:rPr kumimoji="0" lang="en-US" altLang="en-US" sz="3600" b="0" i="0" u="none" strike="noStrike" cap="none" normalizeH="0" baseline="0" dirty="0">
                <a:ln>
                  <a:noFill/>
                </a:ln>
                <a:solidFill>
                  <a:srgbClr val="880000"/>
                </a:solidFill>
                <a:effectLst/>
                <a:latin typeface="Consolas" panose="020B0609020204030204" pitchFamily="49" charset="0"/>
              </a:rPr>
              <a:t>"</a:t>
            </a:r>
            <a:r>
              <a:rPr kumimoji="0" lang="en-US" altLang="en-US" sz="3600" b="1" i="0" u="none" strike="noStrike" cap="none" normalizeH="0" baseline="0" dirty="0">
                <a:ln>
                  <a:noFill/>
                </a:ln>
                <a:solidFill>
                  <a:srgbClr val="FF0000"/>
                </a:solidFill>
                <a:latin typeface="Consolas" panose="020B0609020204030204" pitchFamily="49" charset="0"/>
              </a:rPr>
              <a:t>@+id/</a:t>
            </a:r>
            <a:r>
              <a:rPr kumimoji="0" lang="en-US" altLang="en-US" sz="3600" b="1" i="0" u="none" strike="noStrike" cap="none" normalizeH="0" baseline="0" dirty="0" err="1">
                <a:ln>
                  <a:noFill/>
                </a:ln>
                <a:solidFill>
                  <a:srgbClr val="FF0000"/>
                </a:solidFill>
                <a:latin typeface="Consolas" panose="020B0609020204030204" pitchFamily="49" charset="0"/>
              </a:rPr>
              <a:t>my_button</a:t>
            </a:r>
            <a:r>
              <a:rPr kumimoji="0" lang="en-US" altLang="en-US" sz="3600" b="0" i="0" u="none" strike="noStrike" cap="none" normalizeH="0" baseline="0" dirty="0">
                <a:ln>
                  <a:noFill/>
                </a:ln>
                <a:solidFill>
                  <a:srgbClr val="880000"/>
                </a:solidFill>
                <a:effectLst/>
                <a:latin typeface="Consolas" panose="020B0609020204030204" pitchFamily="49" charset="0"/>
              </a:rPr>
              <a:t>"</a:t>
            </a:r>
            <a:r>
              <a:rPr kumimoji="0" lang="en-US" altLang="en-US" sz="3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3600" b="0" i="0" u="none" strike="noStrike" cap="none" normalizeH="0" baseline="0" dirty="0">
                <a:ln>
                  <a:noFill/>
                </a:ln>
                <a:solidFill>
                  <a:srgbClr val="666600"/>
                </a:solidFill>
                <a:effectLst/>
                <a:latin typeface="Consolas" panose="020B0609020204030204" pitchFamily="49" charset="0"/>
              </a:rPr>
              <a:t>=</a:t>
            </a:r>
            <a:r>
              <a:rPr kumimoji="0" lang="en-US" altLang="en-US" sz="3600" b="0" i="0" u="none" strike="noStrike" cap="none" normalizeH="0" baseline="0" dirty="0">
                <a:ln>
                  <a:noFill/>
                </a:ln>
                <a:solidFill>
                  <a:srgbClr val="880000"/>
                </a:solidFill>
                <a:effectLst/>
                <a:latin typeface="Consolas" panose="020B0609020204030204" pitchFamily="49" charset="0"/>
              </a:rPr>
              <a:t>"</a:t>
            </a:r>
            <a:r>
              <a:rPr kumimoji="0" lang="en-US" altLang="en-US" sz="36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3600" b="0" i="0" u="none" strike="noStrike" cap="none" normalizeH="0" baseline="0" dirty="0">
                <a:ln>
                  <a:noFill/>
                </a:ln>
                <a:solidFill>
                  <a:srgbClr val="880000"/>
                </a:solidFill>
                <a:effectLst/>
                <a:latin typeface="Consolas" panose="020B0609020204030204" pitchFamily="49" charset="0"/>
              </a:rPr>
              <a:t>"</a:t>
            </a:r>
            <a:r>
              <a:rPr kumimoji="0" lang="en-US" altLang="en-US" sz="3600" b="0" i="0" u="none" strike="noStrike" cap="none" normalizeH="0" baseline="0" dirty="0">
                <a:ln>
                  <a:noFill/>
                </a:ln>
                <a:solidFill>
                  <a:srgbClr val="000000"/>
                </a:solidFill>
                <a:effectLst/>
                <a:latin typeface="Consolas" panose="020B0609020204030204" pitchFamily="49" charset="0"/>
              </a:rPr>
              <a:t/>
            </a:r>
            <a:br>
              <a:rPr kumimoji="0" lang="en-US" altLang="en-US" sz="3600" b="0" i="0" u="none" strike="noStrike" cap="none" normalizeH="0" baseline="0" dirty="0">
                <a:ln>
                  <a:noFill/>
                </a:ln>
                <a:solidFill>
                  <a:srgbClr val="000000"/>
                </a:solidFill>
                <a:effectLst/>
                <a:latin typeface="Consolas" panose="020B0609020204030204" pitchFamily="49" charset="0"/>
              </a:rPr>
            </a:br>
            <a:r>
              <a:rPr kumimoji="0" lang="en-US" altLang="en-US" sz="36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3600" b="0" i="0" u="none" strike="noStrike" cap="none" normalizeH="0" baseline="0" dirty="0">
                <a:ln>
                  <a:noFill/>
                </a:ln>
                <a:solidFill>
                  <a:srgbClr val="666600"/>
                </a:solidFill>
                <a:effectLst/>
                <a:latin typeface="Consolas" panose="020B0609020204030204" pitchFamily="49" charset="0"/>
              </a:rPr>
              <a:t>=</a:t>
            </a:r>
            <a:r>
              <a:rPr kumimoji="0" lang="en-US" altLang="en-US" sz="3600" b="0" i="0" u="none" strike="noStrike" cap="none" normalizeH="0" baseline="0" dirty="0">
                <a:ln>
                  <a:noFill/>
                </a:ln>
                <a:solidFill>
                  <a:srgbClr val="880000"/>
                </a:solidFill>
                <a:effectLst/>
                <a:latin typeface="Consolas" panose="020B0609020204030204" pitchFamily="49" charset="0"/>
              </a:rPr>
              <a:t>"</a:t>
            </a:r>
            <a:r>
              <a:rPr kumimoji="0" lang="en-US" altLang="en-US" sz="36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3600" b="0" i="0" u="none" strike="noStrike" cap="none" normalizeH="0" baseline="0" dirty="0">
                <a:ln>
                  <a:noFill/>
                </a:ln>
                <a:solidFill>
                  <a:srgbClr val="880000"/>
                </a:solidFill>
                <a:effectLst/>
                <a:latin typeface="Consolas" panose="020B0609020204030204" pitchFamily="49" charset="0"/>
              </a:rPr>
              <a:t>"</a:t>
            </a:r>
            <a:r>
              <a:rPr kumimoji="0" lang="en-US" altLang="en-US" sz="3600" b="0" i="0" u="none" strike="noStrike" cap="none" normalizeH="0" baseline="0" dirty="0">
                <a:ln>
                  <a:noFill/>
                </a:ln>
                <a:solidFill>
                  <a:srgbClr val="000000"/>
                </a:solidFill>
                <a:effectLst/>
                <a:latin typeface="Consolas" panose="020B0609020204030204" pitchFamily="49" charset="0"/>
              </a:rPr>
              <a:t/>
            </a:r>
            <a:br>
              <a:rPr kumimoji="0" lang="en-US" altLang="en-US" sz="3600" b="0" i="0" u="none" strike="noStrike" cap="none" normalizeH="0" baseline="0" dirty="0">
                <a:ln>
                  <a:noFill/>
                </a:ln>
                <a:solidFill>
                  <a:srgbClr val="000000"/>
                </a:solidFill>
                <a:effectLst/>
                <a:latin typeface="Consolas" panose="020B0609020204030204" pitchFamily="49" charset="0"/>
              </a:rPr>
            </a:br>
            <a:r>
              <a:rPr kumimoji="0" lang="en-US" altLang="en-US" sz="3600" b="0" i="0" u="none" strike="noStrike" cap="none" normalizeH="0" baseline="0" dirty="0" err="1">
                <a:ln>
                  <a:noFill/>
                </a:ln>
                <a:solidFill>
                  <a:srgbClr val="882288"/>
                </a:solidFill>
                <a:effectLst/>
                <a:latin typeface="Consolas" panose="020B0609020204030204" pitchFamily="49" charset="0"/>
              </a:rPr>
              <a:t>android:text</a:t>
            </a:r>
            <a:r>
              <a:rPr kumimoji="0" lang="en-US" altLang="en-US" sz="3600" b="0" i="0" u="none" strike="noStrike" cap="none" normalizeH="0" baseline="0" dirty="0">
                <a:ln>
                  <a:noFill/>
                </a:ln>
                <a:solidFill>
                  <a:srgbClr val="666600"/>
                </a:solidFill>
                <a:effectLst/>
                <a:latin typeface="Consolas" panose="020B0609020204030204" pitchFamily="49" charset="0"/>
              </a:rPr>
              <a:t>=</a:t>
            </a:r>
            <a:r>
              <a:rPr kumimoji="0" lang="en-US" altLang="en-US" sz="3600" b="0" i="0" u="none" strike="noStrike" cap="none" normalizeH="0" baseline="0" dirty="0">
                <a:ln>
                  <a:noFill/>
                </a:ln>
                <a:solidFill>
                  <a:srgbClr val="880000"/>
                </a:solidFill>
                <a:effectLst/>
                <a:latin typeface="Consolas" panose="020B0609020204030204" pitchFamily="49" charset="0"/>
              </a:rPr>
              <a:t>"@string/</a:t>
            </a:r>
            <a:r>
              <a:rPr kumimoji="0" lang="en-US" altLang="en-US" sz="3600" b="0" i="0" u="none" strike="noStrike" cap="none" normalizeH="0" baseline="0" dirty="0" err="1">
                <a:ln>
                  <a:noFill/>
                </a:ln>
                <a:solidFill>
                  <a:srgbClr val="880000"/>
                </a:solidFill>
                <a:effectLst/>
                <a:latin typeface="Consolas" panose="020B0609020204030204" pitchFamily="49" charset="0"/>
              </a:rPr>
              <a:t>my_button_text</a:t>
            </a:r>
            <a:r>
              <a:rPr kumimoji="0" lang="en-US" altLang="en-US" sz="3600" b="0" i="0" u="none" strike="noStrike" cap="none" normalizeH="0" baseline="0" dirty="0">
                <a:ln>
                  <a:noFill/>
                </a:ln>
                <a:solidFill>
                  <a:srgbClr val="880000"/>
                </a:solidFill>
                <a:effectLst/>
                <a:latin typeface="Consolas" panose="020B0609020204030204" pitchFamily="49" charset="0"/>
              </a:rPr>
              <a:t>"</a:t>
            </a:r>
            <a:r>
              <a:rPr kumimoji="0" lang="en-US" altLang="en-US" sz="3600" b="0" i="0" u="none" strike="noStrike" cap="none" normalizeH="0" baseline="0" dirty="0">
                <a:ln>
                  <a:noFill/>
                </a:ln>
                <a:solidFill>
                  <a:srgbClr val="000088"/>
                </a:solidFill>
                <a:effectLst/>
                <a:latin typeface="Consolas" panose="020B0609020204030204" pitchFamily="49" charset="0"/>
              </a:rPr>
              <a:t>/&gt;</a:t>
            </a:r>
            <a:endParaRPr kumimoji="0" lang="en-US" altLang="en-US" sz="4000" b="0" i="0" u="none" strike="noStrike" cap="none" normalizeH="0" baseline="0" dirty="0">
              <a:ln>
                <a:noFill/>
              </a:ln>
              <a:solidFill>
                <a:schemeClr val="tx1"/>
              </a:solidFill>
              <a:effectLst/>
              <a:latin typeface="Roboto"/>
            </a:endParaRPr>
          </a:p>
        </p:txBody>
      </p:sp>
    </p:spTree>
    <p:extLst>
      <p:ext uri="{BB962C8B-B14F-4D97-AF65-F5344CB8AC3E}">
        <p14:creationId xmlns:p14="http://schemas.microsoft.com/office/powerpoint/2010/main" val="1155559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cont’d</a:t>
            </a:r>
            <a:endParaRPr lang="en-GB" dirty="0"/>
          </a:p>
        </p:txBody>
      </p:sp>
      <p:sp>
        <p:nvSpPr>
          <p:cNvPr id="3" name="Content Placeholder 2"/>
          <p:cNvSpPr>
            <a:spLocks noGrp="1"/>
          </p:cNvSpPr>
          <p:nvPr>
            <p:ph idx="1"/>
          </p:nvPr>
        </p:nvSpPr>
        <p:spPr>
          <a:xfrm>
            <a:off x="531056" y="1786597"/>
            <a:ext cx="10820400" cy="4024125"/>
          </a:xfrm>
        </p:spPr>
        <p:txBody>
          <a:bodyPr>
            <a:normAutofit/>
          </a:bodyPr>
          <a:lstStyle/>
          <a:p>
            <a:pPr marL="0" lvl="0" indent="0" eaLnBrk="0" fontAlgn="base" hangingPunct="0">
              <a:lnSpc>
                <a:spcPct val="100000"/>
              </a:lnSpc>
              <a:spcBef>
                <a:spcPct val="0"/>
              </a:spcBef>
              <a:spcAft>
                <a:spcPct val="0"/>
              </a:spcAft>
              <a:buNone/>
            </a:pPr>
            <a:r>
              <a:rPr lang="en-US" altLang="en-US" sz="3600" dirty="0">
                <a:latin typeface="Roboto"/>
              </a:rPr>
              <a:t>Then create an instance of the view object and capture it from the layout (typically in the </a:t>
            </a:r>
            <a:r>
              <a:rPr lang="en-US" altLang="en-US" sz="3200" dirty="0" err="1">
                <a:solidFill>
                  <a:srgbClr val="039BE5"/>
                </a:solidFill>
                <a:latin typeface="Consolas" panose="020B0609020204030204" pitchFamily="49" charset="0"/>
                <a:hlinkClick r:id="rId2"/>
              </a:rPr>
              <a:t>onCreate</a:t>
            </a:r>
            <a:r>
              <a:rPr lang="en-US" altLang="en-US" sz="3200" dirty="0">
                <a:solidFill>
                  <a:srgbClr val="039BE5"/>
                </a:solidFill>
                <a:latin typeface="Consolas" panose="020B0609020204030204" pitchFamily="49" charset="0"/>
                <a:hlinkClick r:id="rId2"/>
              </a:rPr>
              <a:t>()</a:t>
            </a:r>
            <a:r>
              <a:rPr lang="en-US" altLang="en-US" sz="3600" dirty="0">
                <a:latin typeface="Roboto"/>
              </a:rPr>
              <a:t>method):</a:t>
            </a:r>
          </a:p>
          <a:p>
            <a:pPr marL="0" lvl="0" indent="0" eaLnBrk="0" fontAlgn="base" hangingPunct="0">
              <a:lnSpc>
                <a:spcPct val="100000"/>
              </a:lnSpc>
              <a:spcBef>
                <a:spcPct val="0"/>
              </a:spcBef>
              <a:spcAft>
                <a:spcPct val="0"/>
              </a:spcAft>
              <a:buNone/>
            </a:pPr>
            <a:endParaRPr lang="en-US" altLang="en-US" sz="3600" dirty="0">
              <a:latin typeface="Roboto"/>
            </a:endParaRPr>
          </a:p>
          <a:p>
            <a:pPr marL="0" lvl="0" indent="0" eaLnBrk="0" fontAlgn="base" hangingPunct="0">
              <a:lnSpc>
                <a:spcPct val="100000"/>
              </a:lnSpc>
              <a:spcBef>
                <a:spcPct val="0"/>
              </a:spcBef>
              <a:spcAft>
                <a:spcPct val="0"/>
              </a:spcAft>
              <a:buNone/>
            </a:pPr>
            <a:r>
              <a:rPr lang="en-US" altLang="en-US" sz="2400" dirty="0">
                <a:solidFill>
                  <a:srgbClr val="660066"/>
                </a:solidFill>
                <a:latin typeface="Consolas" panose="020B0609020204030204" pitchFamily="49" charset="0"/>
              </a:rPr>
              <a:t>Button</a:t>
            </a:r>
            <a:r>
              <a:rPr lang="en-US" altLang="en-US" sz="2400" dirty="0">
                <a:solidFill>
                  <a:srgbClr val="000000"/>
                </a:solidFill>
                <a:latin typeface="Consolas" panose="020B0609020204030204" pitchFamily="49" charset="0"/>
              </a:rPr>
              <a:t> </a:t>
            </a:r>
            <a:r>
              <a:rPr lang="en-US" altLang="en-US" sz="2400" dirty="0" err="1">
                <a:solidFill>
                  <a:srgbClr val="000000"/>
                </a:solidFill>
                <a:latin typeface="Consolas" panose="020B0609020204030204" pitchFamily="49" charset="0"/>
              </a:rPr>
              <a:t>myButton</a:t>
            </a:r>
            <a:r>
              <a:rPr lang="en-US" altLang="en-US" sz="2400" dirty="0">
                <a:solidFill>
                  <a:srgbClr val="000000"/>
                </a:solidFill>
                <a:latin typeface="Consolas" panose="020B0609020204030204" pitchFamily="49" charset="0"/>
              </a:rPr>
              <a:t> </a:t>
            </a:r>
            <a:r>
              <a:rPr lang="en-US" altLang="en-US" sz="2400" dirty="0">
                <a:solidFill>
                  <a:srgbClr val="666600"/>
                </a:solidFill>
                <a:latin typeface="Consolas" panose="020B0609020204030204" pitchFamily="49" charset="0"/>
              </a:rPr>
              <a:t>=</a:t>
            </a:r>
            <a:r>
              <a:rPr lang="en-US" altLang="en-US" sz="2400" dirty="0">
                <a:solidFill>
                  <a:srgbClr val="000000"/>
                </a:solidFill>
                <a:latin typeface="Consolas" panose="020B0609020204030204" pitchFamily="49" charset="0"/>
              </a:rPr>
              <a:t> </a:t>
            </a:r>
            <a:r>
              <a:rPr lang="en-US" altLang="en-US" sz="2400" dirty="0">
                <a:solidFill>
                  <a:srgbClr val="666600"/>
                </a:solidFill>
                <a:latin typeface="Consolas" panose="020B0609020204030204" pitchFamily="49" charset="0"/>
              </a:rPr>
              <a:t>(</a:t>
            </a:r>
            <a:r>
              <a:rPr lang="en-US" altLang="en-US" sz="2400" dirty="0">
                <a:solidFill>
                  <a:srgbClr val="660066"/>
                </a:solidFill>
                <a:latin typeface="Consolas" panose="020B0609020204030204" pitchFamily="49" charset="0"/>
              </a:rPr>
              <a:t>Button</a:t>
            </a:r>
            <a:r>
              <a:rPr lang="en-US" altLang="en-US" sz="2400" dirty="0">
                <a:solidFill>
                  <a:srgbClr val="666600"/>
                </a:solidFill>
                <a:latin typeface="Consolas" panose="020B0609020204030204" pitchFamily="49" charset="0"/>
              </a:rPr>
              <a:t>)</a:t>
            </a:r>
            <a:r>
              <a:rPr lang="en-US" altLang="en-US" sz="2400" dirty="0">
                <a:solidFill>
                  <a:srgbClr val="000000"/>
                </a:solidFill>
                <a:latin typeface="Consolas" panose="020B0609020204030204" pitchFamily="49" charset="0"/>
              </a:rPr>
              <a:t> </a:t>
            </a:r>
            <a:r>
              <a:rPr lang="en-US" altLang="en-US" sz="2400" dirty="0" err="1">
                <a:solidFill>
                  <a:srgbClr val="000000"/>
                </a:solidFill>
                <a:latin typeface="Consolas" panose="020B0609020204030204" pitchFamily="49" charset="0"/>
              </a:rPr>
              <a:t>findViewById</a:t>
            </a:r>
            <a:r>
              <a:rPr lang="en-US" altLang="en-US" sz="2400" dirty="0">
                <a:solidFill>
                  <a:srgbClr val="666600"/>
                </a:solidFill>
                <a:latin typeface="Consolas" panose="020B0609020204030204" pitchFamily="49" charset="0"/>
              </a:rPr>
              <a:t>(</a:t>
            </a:r>
            <a:r>
              <a:rPr lang="en-US" altLang="en-US" sz="2400" dirty="0" err="1">
                <a:solidFill>
                  <a:srgbClr val="000000"/>
                </a:solidFill>
                <a:latin typeface="Consolas" panose="020B0609020204030204" pitchFamily="49" charset="0"/>
              </a:rPr>
              <a:t>R</a:t>
            </a:r>
            <a:r>
              <a:rPr lang="en-US" altLang="en-US" sz="2400" dirty="0" err="1">
                <a:solidFill>
                  <a:srgbClr val="666600"/>
                </a:solidFill>
                <a:latin typeface="Consolas" panose="020B0609020204030204" pitchFamily="49" charset="0"/>
              </a:rPr>
              <a:t>.</a:t>
            </a:r>
            <a:r>
              <a:rPr lang="en-US" altLang="en-US" sz="2400" dirty="0" err="1">
                <a:solidFill>
                  <a:srgbClr val="000000"/>
                </a:solidFill>
                <a:latin typeface="Consolas" panose="020B0609020204030204" pitchFamily="49" charset="0"/>
              </a:rPr>
              <a:t>id</a:t>
            </a:r>
            <a:r>
              <a:rPr lang="en-US" altLang="en-US" sz="2400" dirty="0" err="1">
                <a:solidFill>
                  <a:srgbClr val="666600"/>
                </a:solidFill>
                <a:latin typeface="Consolas" panose="020B0609020204030204" pitchFamily="49" charset="0"/>
              </a:rPr>
              <a:t>.</a:t>
            </a:r>
            <a:r>
              <a:rPr lang="en-US" altLang="en-US" sz="2400" b="1" dirty="0" err="1">
                <a:solidFill>
                  <a:srgbClr val="FF0000"/>
                </a:solidFill>
                <a:latin typeface="Consolas" panose="020B0609020204030204" pitchFamily="49" charset="0"/>
              </a:rPr>
              <a:t>my_button</a:t>
            </a:r>
            <a:r>
              <a:rPr lang="en-US" altLang="en-US" sz="2400" dirty="0">
                <a:solidFill>
                  <a:srgbClr val="666600"/>
                </a:solidFill>
                <a:latin typeface="Consolas" panose="020B0609020204030204" pitchFamily="49" charset="0"/>
              </a:rPr>
              <a:t>);</a:t>
            </a:r>
            <a:endParaRPr lang="en-US" altLang="en-US" sz="2800" dirty="0">
              <a:latin typeface="Roboto"/>
            </a:endParaRPr>
          </a:p>
          <a:p>
            <a:pPr marL="0" indent="0">
              <a:buNone/>
            </a:pPr>
            <a:endParaRPr lang="en-GB" sz="3200" dirty="0"/>
          </a:p>
        </p:txBody>
      </p:sp>
    </p:spTree>
    <p:extLst>
      <p:ext uri="{BB962C8B-B14F-4D97-AF65-F5344CB8AC3E}">
        <p14:creationId xmlns:p14="http://schemas.microsoft.com/office/powerpoint/2010/main" val="3607162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cont’d</a:t>
            </a:r>
            <a:endParaRPr lang="en-GB" dirty="0"/>
          </a:p>
        </p:txBody>
      </p:sp>
      <p:sp>
        <p:nvSpPr>
          <p:cNvPr id="3" name="Content Placeholder 2"/>
          <p:cNvSpPr>
            <a:spLocks noGrp="1"/>
          </p:cNvSpPr>
          <p:nvPr>
            <p:ph idx="1"/>
          </p:nvPr>
        </p:nvSpPr>
        <p:spPr/>
        <p:txBody>
          <a:bodyPr>
            <a:normAutofit fontScale="92500"/>
          </a:bodyPr>
          <a:lstStyle/>
          <a:p>
            <a:pPr eaLnBrk="0" fontAlgn="base" hangingPunct="0">
              <a:lnSpc>
                <a:spcPct val="100000"/>
              </a:lnSpc>
              <a:spcBef>
                <a:spcPct val="0"/>
              </a:spcBef>
              <a:spcAft>
                <a:spcPct val="0"/>
              </a:spcAft>
            </a:pPr>
            <a:r>
              <a:rPr lang="en-US" altLang="en-US" sz="2800" dirty="0">
                <a:latin typeface="Roboto"/>
              </a:rPr>
              <a:t>Defining IDs for view objects is important when creating a </a:t>
            </a:r>
            <a:r>
              <a:rPr lang="en-US" altLang="en-US" sz="2400" dirty="0" err="1">
                <a:solidFill>
                  <a:srgbClr val="039BE5"/>
                </a:solidFill>
                <a:latin typeface="Consolas" panose="020B0609020204030204" pitchFamily="49" charset="0"/>
                <a:hlinkClick r:id="rId2"/>
              </a:rPr>
              <a:t>RelativeLayout</a:t>
            </a:r>
            <a:r>
              <a:rPr lang="en-US" altLang="en-US" sz="2800" dirty="0">
                <a:latin typeface="Roboto"/>
              </a:rPr>
              <a:t>. </a:t>
            </a:r>
          </a:p>
          <a:p>
            <a:pPr eaLnBrk="0" fontAlgn="base" hangingPunct="0">
              <a:lnSpc>
                <a:spcPct val="100000"/>
              </a:lnSpc>
              <a:spcBef>
                <a:spcPct val="0"/>
              </a:spcBef>
              <a:spcAft>
                <a:spcPct val="0"/>
              </a:spcAft>
            </a:pPr>
            <a:endParaRPr lang="en-US" altLang="en-US" sz="2800" dirty="0">
              <a:latin typeface="Roboto"/>
            </a:endParaRPr>
          </a:p>
          <a:p>
            <a:pPr eaLnBrk="0" fontAlgn="base" hangingPunct="0">
              <a:lnSpc>
                <a:spcPct val="100000"/>
              </a:lnSpc>
              <a:spcBef>
                <a:spcPct val="0"/>
              </a:spcBef>
              <a:spcAft>
                <a:spcPct val="0"/>
              </a:spcAft>
            </a:pPr>
            <a:r>
              <a:rPr lang="en-US" altLang="en-US" sz="2800" dirty="0">
                <a:latin typeface="Roboto"/>
              </a:rPr>
              <a:t>In a relative layout, sibling views can define their layout </a:t>
            </a:r>
            <a:r>
              <a:rPr lang="en-US" altLang="en-US" sz="2800" b="1" dirty="0">
                <a:latin typeface="Roboto"/>
              </a:rPr>
              <a:t>relative to another sibling view</a:t>
            </a:r>
            <a:r>
              <a:rPr lang="en-US" altLang="en-US" sz="2800" dirty="0">
                <a:latin typeface="Roboto"/>
              </a:rPr>
              <a:t>, which is referenced by the unique ID.</a:t>
            </a:r>
          </a:p>
          <a:p>
            <a:pPr eaLnBrk="0" fontAlgn="base" hangingPunct="0">
              <a:lnSpc>
                <a:spcPct val="100000"/>
              </a:lnSpc>
              <a:spcBef>
                <a:spcPct val="0"/>
              </a:spcBef>
              <a:spcAft>
                <a:spcPct val="0"/>
              </a:spcAft>
            </a:pPr>
            <a:endParaRPr lang="en-US" altLang="en-US" sz="3600" dirty="0"/>
          </a:p>
          <a:p>
            <a:pPr eaLnBrk="0" fontAlgn="base" hangingPunct="0">
              <a:lnSpc>
                <a:spcPct val="100000"/>
              </a:lnSpc>
              <a:spcBef>
                <a:spcPct val="0"/>
              </a:spcBef>
              <a:spcAft>
                <a:spcPct val="0"/>
              </a:spcAft>
            </a:pPr>
            <a:r>
              <a:rPr lang="en-US" altLang="en-US" sz="2800" dirty="0">
                <a:latin typeface="Roboto"/>
              </a:rPr>
              <a:t>An ID need not be unique throughout the entire tree, but it should be unique within the part of the tree you are searching (which may often be the entire tree, so it's best to be completely unique when possible).</a:t>
            </a:r>
            <a:endParaRPr lang="en-US" altLang="en-US" sz="5400" dirty="0">
              <a:latin typeface="Arial" panose="020B0604020202020204" pitchFamily="34" charset="0"/>
            </a:endParaRPr>
          </a:p>
          <a:p>
            <a:endParaRPr lang="en-GB" dirty="0"/>
          </a:p>
        </p:txBody>
      </p:sp>
    </p:spTree>
    <p:extLst>
      <p:ext uri="{BB962C8B-B14F-4D97-AF65-F5344CB8AC3E}">
        <p14:creationId xmlns:p14="http://schemas.microsoft.com/office/powerpoint/2010/main" val="1110162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8898" y="764373"/>
            <a:ext cx="9827302" cy="1293028"/>
          </a:xfrm>
        </p:spPr>
        <p:txBody>
          <a:bodyPr>
            <a:normAutofit/>
          </a:bodyPr>
          <a:lstStyle/>
          <a:p>
            <a:r>
              <a:rPr lang="en-US" dirty="0"/>
              <a:t>Layouts</a:t>
            </a:r>
            <a:br>
              <a:rPr lang="en-US" dirty="0"/>
            </a:br>
            <a:r>
              <a:rPr lang="en-US" dirty="0"/>
              <a:t>Note that layouts are </a:t>
            </a:r>
            <a:r>
              <a:rPr lang="en-US" dirty="0" err="1"/>
              <a:t>viewgroups</a:t>
            </a:r>
            <a:endParaRPr lang="en-GB" dirty="0"/>
          </a:p>
        </p:txBody>
      </p:sp>
    </p:spTree>
    <p:extLst>
      <p:ext uri="{BB962C8B-B14F-4D97-AF65-F5344CB8AC3E}">
        <p14:creationId xmlns:p14="http://schemas.microsoft.com/office/powerpoint/2010/main" val="250546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layout example</a:t>
            </a:r>
            <a:endParaRPr lang="en-GB" dirty="0"/>
          </a:p>
        </p:txBody>
      </p:sp>
      <p:sp>
        <p:nvSpPr>
          <p:cNvPr id="4" name="Rectangle 1"/>
          <p:cNvSpPr>
            <a:spLocks noGrp="1" noChangeArrowheads="1"/>
          </p:cNvSpPr>
          <p:nvPr>
            <p:ph idx="1"/>
          </p:nvPr>
        </p:nvSpPr>
        <p:spPr bwMode="auto">
          <a:xfrm>
            <a:off x="685800" y="1571956"/>
            <a:ext cx="10156627" cy="526934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666600"/>
                </a:solidFill>
                <a:effectLst/>
                <a:latin typeface="Consolas" panose="020B0609020204030204" pitchFamily="49" charset="0"/>
              </a:rPr>
              <a:t>&lt;?</a:t>
            </a:r>
            <a:r>
              <a:rPr kumimoji="0" lang="en-US" altLang="en-US" sz="2000" b="0" i="0" u="none" strike="noStrike" cap="none" normalizeH="0" baseline="0" dirty="0">
                <a:ln>
                  <a:noFill/>
                </a:ln>
                <a:solidFill>
                  <a:srgbClr val="000000"/>
                </a:solidFill>
                <a:effectLst/>
                <a:latin typeface="Consolas" panose="020B0609020204030204" pitchFamily="49" charset="0"/>
              </a:rPr>
              <a:t>xml version</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"1.0"</a:t>
            </a:r>
            <a:r>
              <a:rPr kumimoji="0" lang="en-US" altLang="en-US" sz="2000" b="0" i="0" u="none" strike="noStrike" cap="none" normalizeH="0" baseline="0" dirty="0">
                <a:ln>
                  <a:noFill/>
                </a:ln>
                <a:solidFill>
                  <a:srgbClr val="000000"/>
                </a:solidFill>
                <a:effectLst/>
                <a:latin typeface="Consolas" panose="020B0609020204030204" pitchFamily="49" charset="0"/>
              </a:rPr>
              <a:t> encoding</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"utf-8"</a:t>
            </a:r>
            <a:r>
              <a:rPr kumimoji="0" lang="en-US" altLang="en-US" sz="2000" b="0" i="0" u="none" strike="noStrike" cap="none" normalizeH="0" baseline="0" dirty="0">
                <a:ln>
                  <a:noFill/>
                </a:ln>
                <a:solidFill>
                  <a:srgbClr val="666600"/>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88"/>
                </a:solidFill>
                <a:effectLst/>
                <a:latin typeface="Consolas" panose="020B0609020204030204" pitchFamily="49" charset="0"/>
              </a:rPr>
              <a:t>&lt;</a:t>
            </a:r>
            <a:r>
              <a:rPr kumimoji="0" lang="en-US" altLang="en-US" sz="2000" b="0" i="0" u="none" strike="noStrike" cap="none" normalizeH="0" baseline="0" dirty="0" err="1">
                <a:ln>
                  <a:noFill/>
                </a:ln>
                <a:solidFill>
                  <a:srgbClr val="000088"/>
                </a:solidFill>
                <a:effectLst/>
                <a:latin typeface="Consolas" panose="020B0609020204030204" pitchFamily="49" charset="0"/>
              </a:rPr>
              <a:t>LinearLayout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xmlns:android</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"http://schemas.android.com/</a:t>
            </a:r>
            <a:r>
              <a:rPr kumimoji="0" lang="en-US" altLang="en-US" sz="2000" b="0" i="0" u="none" strike="noStrike" cap="none" normalizeH="0" baseline="0" dirty="0" err="1">
                <a:ln>
                  <a:noFill/>
                </a:ln>
                <a:solidFill>
                  <a:srgbClr val="880000"/>
                </a:solidFill>
                <a:effectLst/>
                <a:latin typeface="Consolas" panose="020B0609020204030204" pitchFamily="49" charset="0"/>
              </a:rPr>
              <a:t>apk</a:t>
            </a:r>
            <a:r>
              <a:rPr kumimoji="0" lang="en-US" altLang="en-US" sz="2000" b="0" i="0" u="none" strike="noStrike" cap="none" normalizeH="0" baseline="0" dirty="0">
                <a:ln>
                  <a:noFill/>
                </a:ln>
                <a:solidFill>
                  <a:srgbClr val="880000"/>
                </a:solidFill>
                <a:effectLst/>
                <a:latin typeface="Consolas" panose="020B0609020204030204" pitchFamily="49" charset="0"/>
              </a:rPr>
              <a:t>/res/android"</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err="1">
                <a:ln>
                  <a:noFill/>
                </a:ln>
                <a:solidFill>
                  <a:srgbClr val="880000"/>
                </a:solidFill>
                <a:effectLst/>
                <a:latin typeface="Consolas" panose="020B0609020204030204" pitchFamily="49" charset="0"/>
              </a:rPr>
              <a:t>fill_parent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err="1">
                <a:ln>
                  <a:noFill/>
                </a:ln>
                <a:solidFill>
                  <a:srgbClr val="880000"/>
                </a:solidFill>
                <a:effectLst/>
                <a:latin typeface="Consolas" panose="020B0609020204030204" pitchFamily="49" charset="0"/>
              </a:rPr>
              <a:t>fill_parent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android:orientation</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"vertical"</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88"/>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88"/>
                </a:solidFill>
                <a:effectLst/>
                <a:latin typeface="Consolas" panose="020B0609020204030204" pitchFamily="49" charset="0"/>
              </a:rPr>
              <a:t>&lt;</a:t>
            </a:r>
            <a:r>
              <a:rPr kumimoji="0" lang="en-US" altLang="en-US" sz="2000" b="0" i="0" u="none" strike="noStrike" cap="none" normalizeH="0" baseline="0" dirty="0" err="1">
                <a:ln>
                  <a:noFill/>
                </a:ln>
                <a:solidFill>
                  <a:srgbClr val="000088"/>
                </a:solidFill>
                <a:effectLst/>
                <a:latin typeface="Consolas" panose="020B0609020204030204" pitchFamily="49" charset="0"/>
              </a:rPr>
              <a:t>TextView</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android:id</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"@+id/text"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android:text</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"I am a </a:t>
            </a:r>
            <a:r>
              <a:rPr kumimoji="0" lang="en-US" altLang="en-US" sz="2000" b="0" i="0" u="none" strike="noStrike" cap="none" normalizeH="0" baseline="0" dirty="0" err="1">
                <a:ln>
                  <a:noFill/>
                </a:ln>
                <a:solidFill>
                  <a:srgbClr val="880000"/>
                </a:solidFill>
                <a:effectLst/>
                <a:latin typeface="Consolas" panose="020B0609020204030204" pitchFamily="49" charset="0"/>
              </a:rPr>
              <a:t>TextView</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88"/>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88"/>
                </a:solidFill>
                <a:effectLst/>
                <a:latin typeface="Consolas" panose="020B0609020204030204" pitchFamily="49" charset="0"/>
              </a:rPr>
              <a:t>&lt;Button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android:id</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"@+id/button"</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android:layout_width</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android:layout_height</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err="1">
                <a:ln>
                  <a:noFill/>
                </a:ln>
                <a:solidFill>
                  <a:srgbClr val="880000"/>
                </a:solidFill>
                <a:effectLst/>
                <a:latin typeface="Consolas" panose="020B0609020204030204" pitchFamily="49" charset="0"/>
              </a:rPr>
              <a:t>wrap_content</a:t>
            </a:r>
            <a:r>
              <a:rPr kumimoji="0" lang="en-US" altLang="en-US" sz="2000" b="0" i="0" u="none" strike="noStrike" cap="none" normalizeH="0" baseline="0" dirty="0">
                <a:ln>
                  <a:noFill/>
                </a:ln>
                <a:solidFill>
                  <a:srgbClr val="880000"/>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err="1">
                <a:ln>
                  <a:noFill/>
                </a:ln>
                <a:solidFill>
                  <a:srgbClr val="882288"/>
                </a:solidFill>
                <a:effectLst/>
                <a:latin typeface="Consolas" panose="020B0609020204030204" pitchFamily="49" charset="0"/>
              </a:rPr>
              <a:t>android:text</a:t>
            </a:r>
            <a:r>
              <a:rPr kumimoji="0" lang="en-US" altLang="en-US" sz="2000" b="0" i="0" u="none" strike="noStrike" cap="none" normalizeH="0" baseline="0" dirty="0">
                <a:ln>
                  <a:noFill/>
                </a:ln>
                <a:solidFill>
                  <a:srgbClr val="666600"/>
                </a:solidFill>
                <a:effectLst/>
                <a:latin typeface="Consolas" panose="020B0609020204030204" pitchFamily="49" charset="0"/>
              </a:rPr>
              <a:t>=</a:t>
            </a:r>
            <a:r>
              <a:rPr kumimoji="0" lang="en-US" altLang="en-US" sz="2000" b="0" i="0" u="none" strike="noStrike" cap="none" normalizeH="0" baseline="0" dirty="0">
                <a:ln>
                  <a:noFill/>
                </a:ln>
                <a:solidFill>
                  <a:srgbClr val="880000"/>
                </a:solidFill>
                <a:effectLst/>
                <a:latin typeface="Consolas" panose="020B0609020204030204" pitchFamily="49" charset="0"/>
              </a:rPr>
              <a:t>"I am a Button"</a:t>
            </a:r>
            <a:r>
              <a:rPr kumimoji="0" lang="en-US" altLang="en-US" sz="2000" b="0" i="0" u="none" strike="noStrike" cap="none" normalizeH="0" baseline="0" dirty="0">
                <a:ln>
                  <a:noFill/>
                </a:ln>
                <a:solidFill>
                  <a:srgbClr val="000000"/>
                </a:solidFill>
                <a:effectLst/>
                <a:latin typeface="Consolas" panose="020B0609020204030204" pitchFamily="49" charset="0"/>
              </a:rPr>
              <a:t> </a:t>
            </a:r>
            <a:r>
              <a:rPr kumimoji="0" lang="en-US" altLang="en-US" sz="2000" b="0" i="0" u="none" strike="noStrike" cap="none" normalizeH="0" baseline="0" dirty="0">
                <a:ln>
                  <a:noFill/>
                </a:ln>
                <a:solidFill>
                  <a:srgbClr val="000088"/>
                </a:solidFill>
                <a:effectLst/>
                <a:latin typeface="Consolas" panose="020B0609020204030204" pitchFamily="49" charset="0"/>
              </a:rPr>
              <a:t>/&gt;</a:t>
            </a:r>
            <a:r>
              <a:rPr kumimoji="0" lang="en-US" altLang="en-US" sz="2000" b="0" i="0" u="none" strike="noStrike" cap="none" normalizeH="0" baseline="0" dirty="0">
                <a:ln>
                  <a:noFill/>
                </a:ln>
                <a:solidFill>
                  <a:srgbClr val="000000"/>
                </a:solidFill>
                <a:effectLst/>
                <a:latin typeface="Consolas" panose="020B0609020204030204" pitchFamily="49" charset="0"/>
              </a:rPr>
              <a:t/>
            </a:r>
            <a:br>
              <a:rPr kumimoji="0" lang="en-US" altLang="en-US" sz="2000" b="0" i="0" u="none" strike="noStrike" cap="none" normalizeH="0" baseline="0" dirty="0">
                <a:ln>
                  <a:noFill/>
                </a:ln>
                <a:solidFill>
                  <a:srgbClr val="000000"/>
                </a:solidFill>
                <a:effectLst/>
                <a:latin typeface="Consolas" panose="020B0609020204030204" pitchFamily="49" charset="0"/>
              </a:rPr>
            </a:br>
            <a:r>
              <a:rPr kumimoji="0" lang="en-US" altLang="en-US" sz="2000" b="0" i="0" u="none" strike="noStrike" cap="none" normalizeH="0" baseline="0" dirty="0">
                <a:ln>
                  <a:noFill/>
                </a:ln>
                <a:solidFill>
                  <a:srgbClr val="000088"/>
                </a:solidFill>
                <a:effectLst/>
                <a:latin typeface="Consolas" panose="020B0609020204030204" pitchFamily="49" charset="0"/>
              </a:rPr>
              <a:t>&lt;/</a:t>
            </a:r>
            <a:r>
              <a:rPr kumimoji="0" lang="en-US" altLang="en-US" sz="2000" b="0" i="0" u="none" strike="noStrike" cap="none" normalizeH="0" baseline="0" dirty="0" err="1">
                <a:ln>
                  <a:noFill/>
                </a:ln>
                <a:solidFill>
                  <a:srgbClr val="000088"/>
                </a:solidFill>
                <a:effectLst/>
                <a:latin typeface="Consolas" panose="020B0609020204030204" pitchFamily="49" charset="0"/>
              </a:rPr>
              <a:t>LinearLayout</a:t>
            </a:r>
            <a:r>
              <a:rPr kumimoji="0" lang="en-US" altLang="en-US" sz="2000" b="0" i="0" u="none" strike="noStrike" cap="none" normalizeH="0" baseline="0" dirty="0">
                <a:ln>
                  <a:noFill/>
                </a:ln>
                <a:solidFill>
                  <a:srgbClr val="000088"/>
                </a:solidFill>
                <a:effectLst/>
                <a:latin typeface="Consolas" panose="020B0609020204030204" pitchFamily="49" charset="0"/>
              </a:rPr>
              <a:t>&gt;</a:t>
            </a:r>
            <a:r>
              <a:rPr kumimoji="0" lang="en-US" altLang="en-US" sz="320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419113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2061</TotalTime>
  <Words>1261</Words>
  <Application>Microsoft Office PowerPoint</Application>
  <PresentationFormat>Widescreen</PresentationFormat>
  <Paragraphs>280</Paragraphs>
  <Slides>47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Century Gothic</vt:lpstr>
      <vt:lpstr>Consolas</vt:lpstr>
      <vt:lpstr>Roboto</vt:lpstr>
      <vt:lpstr>Vapor Trail</vt:lpstr>
      <vt:lpstr>Android basics</vt:lpstr>
      <vt:lpstr>AGENDA</vt:lpstr>
      <vt:lpstr>Elements of  a ui</vt:lpstr>
      <vt:lpstr>Viewgroup and view</vt:lpstr>
      <vt:lpstr>Creating views</vt:lpstr>
      <vt:lpstr>View cont’d</vt:lpstr>
      <vt:lpstr>Views cont’d</vt:lpstr>
      <vt:lpstr>Layouts Note that layouts are viewgroups</vt:lpstr>
      <vt:lpstr>Linear layout example</vt:lpstr>
      <vt:lpstr>Layouts: Try to be simple and elegant </vt:lpstr>
      <vt:lpstr>Declaring layouts</vt:lpstr>
      <vt:lpstr>Linear layout</vt:lpstr>
      <vt:lpstr>Linear layout example</vt:lpstr>
      <vt:lpstr>Relative layout</vt:lpstr>
      <vt:lpstr>List view</vt:lpstr>
      <vt:lpstr>List view example</vt:lpstr>
      <vt:lpstr>Grid view</vt:lpstr>
      <vt:lpstr>Example (similar to java grid layout)</vt:lpstr>
      <vt:lpstr>Input controls/widgets</vt:lpstr>
      <vt:lpstr>PowerPoint Presentation</vt:lpstr>
      <vt:lpstr>buttons</vt:lpstr>
      <vt:lpstr>Onclick button listener</vt:lpstr>
      <vt:lpstr>Text fields</vt:lpstr>
      <vt:lpstr>Label (textview)</vt:lpstr>
      <vt:lpstr>checkboxes</vt:lpstr>
      <vt:lpstr>Toggle buttons</vt:lpstr>
      <vt:lpstr>spinners</vt:lpstr>
      <vt:lpstr>pickers</vt:lpstr>
      <vt:lpstr>Event handlers</vt:lpstr>
      <vt:lpstr>PowerPoint Presentation</vt:lpstr>
      <vt:lpstr>PowerPoint Presentation</vt:lpstr>
      <vt:lpstr>fragments</vt:lpstr>
      <vt:lpstr>Create fragment in java</vt:lpstr>
      <vt:lpstr>Lifecycle  methods</vt:lpstr>
      <vt:lpstr>Or Add a Fragment to an Activity using XML </vt:lpstr>
      <vt:lpstr>apply the layout to your activity:</vt:lpstr>
      <vt:lpstr>Exercise: temperature converter – Fahrenheit to Celsius</vt:lpstr>
      <vt:lpstr>Vcs - Bitbucket</vt:lpstr>
      <vt:lpstr>A/studio After vcs configuration</vt:lpstr>
      <vt:lpstr>Define repository in a/studio</vt:lpstr>
      <vt:lpstr>Ready to push</vt:lpstr>
      <vt:lpstr>pushing</vt:lpstr>
      <vt:lpstr>Push complete</vt:lpstr>
      <vt:lpstr>Bitbucket post-push</vt:lpstr>
      <vt:lpstr>bitbucket</vt:lpstr>
      <vt:lpstr>Repository url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basics</dc:title>
  <dc:creator>Jason Githeko</dc:creator>
  <cp:lastModifiedBy>Josh Murunga</cp:lastModifiedBy>
  <cp:revision>45</cp:revision>
  <dcterms:created xsi:type="dcterms:W3CDTF">2016-04-03T19:08:01Z</dcterms:created>
  <dcterms:modified xsi:type="dcterms:W3CDTF">2018-07-31T17:37:23Z</dcterms:modified>
</cp:coreProperties>
</file>